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3"/>
  </p:notesMasterIdLst>
  <p:sldIdLst>
    <p:sldId id="256" r:id="rId3"/>
    <p:sldId id="317" r:id="rId4"/>
    <p:sldId id="265" r:id="rId5"/>
    <p:sldId id="258" r:id="rId6"/>
    <p:sldId id="306" r:id="rId7"/>
    <p:sldId id="307" r:id="rId8"/>
    <p:sldId id="308" r:id="rId9"/>
    <p:sldId id="309" r:id="rId10"/>
    <p:sldId id="310" r:id="rId11"/>
    <p:sldId id="311" r:id="rId12"/>
    <p:sldId id="263" r:id="rId13"/>
    <p:sldId id="293" r:id="rId14"/>
    <p:sldId id="312" r:id="rId15"/>
    <p:sldId id="274" r:id="rId16"/>
    <p:sldId id="272" r:id="rId17"/>
    <p:sldId id="280" r:id="rId18"/>
    <p:sldId id="275" r:id="rId19"/>
    <p:sldId id="276" r:id="rId20"/>
    <p:sldId id="277" r:id="rId21"/>
    <p:sldId id="278" r:id="rId22"/>
    <p:sldId id="279" r:id="rId23"/>
    <p:sldId id="281" r:id="rId24"/>
    <p:sldId id="296" r:id="rId25"/>
    <p:sldId id="295" r:id="rId26"/>
    <p:sldId id="288" r:id="rId27"/>
    <p:sldId id="297" r:id="rId28"/>
    <p:sldId id="298" r:id="rId29"/>
    <p:sldId id="294" r:id="rId30"/>
    <p:sldId id="299" r:id="rId31"/>
    <p:sldId id="313" r:id="rId32"/>
    <p:sldId id="314" r:id="rId33"/>
    <p:sldId id="315" r:id="rId34"/>
    <p:sldId id="300" r:id="rId35"/>
    <p:sldId id="304" r:id="rId36"/>
    <p:sldId id="303" r:id="rId37"/>
    <p:sldId id="305" r:id="rId38"/>
    <p:sldId id="302" r:id="rId39"/>
    <p:sldId id="301" r:id="rId40"/>
    <p:sldId id="260" r:id="rId41"/>
    <p:sldId id="266"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4">
          <p15:clr>
            <a:srgbClr val="A4A3A4"/>
          </p15:clr>
        </p15:guide>
        <p15:guide id="2" pos="384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uxwj@outlook.com" initial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D400"/>
    <a:srgbClr val="FFDB29"/>
    <a:srgbClr val="FFD711"/>
    <a:srgbClr val="4D7C2B"/>
    <a:srgbClr val="FDD100"/>
    <a:srgbClr val="C3CCBD"/>
    <a:srgbClr val="E2F0D9"/>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1" d="100"/>
          <a:sy n="81" d="100"/>
        </p:scale>
        <p:origin x="706" y="67"/>
      </p:cViewPr>
      <p:guideLst>
        <p:guide orient="horz" pos="2214"/>
        <p:guide pos="3848"/>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C37B2-1CE9-41E0-B747-C1CD6A0DB49B}" type="datetimeFigureOut">
              <a:rPr lang="zh-CN" altLang="en-US" smtClean="0"/>
              <a:t>2020/7/7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BC560-8CF7-4BD0-983B-5F4ACF4FCB2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6BC560-8CF7-4BD0-983B-5F4ACF4FCB27}"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6BC560-8CF7-4BD0-983B-5F4ACF4FCB2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6BC560-8CF7-4BD0-983B-5F4ACF4FCB27}" type="slidenum">
              <a:rPr lang="zh-CN" altLang="en-US" smtClean="0"/>
              <a:t>12</a:t>
            </a:fld>
            <a:endParaRPr lang="zh-CN" altLang="en-US"/>
          </a:p>
        </p:txBody>
      </p:sp>
    </p:spTree>
    <p:extLst>
      <p:ext uri="{BB962C8B-B14F-4D97-AF65-F5344CB8AC3E}">
        <p14:creationId xmlns:p14="http://schemas.microsoft.com/office/powerpoint/2010/main" val="338676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6BC560-8CF7-4BD0-983B-5F4ACF4FCB27}" type="slidenum">
              <a:rPr lang="zh-CN" altLang="en-US" smtClean="0"/>
              <a:t>35</a:t>
            </a:fld>
            <a:endParaRPr lang="zh-CN" altLang="en-US"/>
          </a:p>
        </p:txBody>
      </p:sp>
    </p:spTree>
    <p:extLst>
      <p:ext uri="{BB962C8B-B14F-4D97-AF65-F5344CB8AC3E}">
        <p14:creationId xmlns:p14="http://schemas.microsoft.com/office/powerpoint/2010/main" val="2612537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6BC560-8CF7-4BD0-983B-5F4ACF4FCB27}" type="slidenum">
              <a:rPr lang="zh-CN" altLang="en-US" smtClean="0"/>
              <a:t>37</a:t>
            </a:fld>
            <a:endParaRPr lang="zh-CN" altLang="en-US"/>
          </a:p>
        </p:txBody>
      </p:sp>
    </p:spTree>
    <p:extLst>
      <p:ext uri="{BB962C8B-B14F-4D97-AF65-F5344CB8AC3E}">
        <p14:creationId xmlns:p14="http://schemas.microsoft.com/office/powerpoint/2010/main" val="274727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6BC560-8CF7-4BD0-983B-5F4ACF4FCB27}" type="slidenum">
              <a:rPr lang="zh-CN" altLang="en-US" smtClean="0"/>
              <a:t>39</a:t>
            </a:fld>
            <a:endParaRPr lang="zh-CN" altLang="en-US"/>
          </a:p>
        </p:txBody>
      </p:sp>
    </p:spTree>
    <p:extLst>
      <p:ext uri="{BB962C8B-B14F-4D97-AF65-F5344CB8AC3E}">
        <p14:creationId xmlns:p14="http://schemas.microsoft.com/office/powerpoint/2010/main" val="1322484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28AB58-8DC9-4B77-B633-31BB42852324}"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DEE553D-8D0A-4107-9D21-508C35E8C95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E553D-8D0A-4107-9D21-508C35E8C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8AB58-8DC9-4B77-B633-31BB42852324}" type="datetimeFigureOut">
              <a:rPr lang="zh-CN" altLang="en-US" smtClean="0"/>
              <a:t>2020/7/7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E553D-8D0A-4107-9D21-508C35E8C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3.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7.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6.jpeg"/><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33420" y="4336910"/>
            <a:ext cx="9144000" cy="1068421"/>
          </a:xfrm>
        </p:spPr>
        <p:txBody>
          <a:bodyPr>
            <a:normAutofit fontScale="90000"/>
          </a:bodyPr>
          <a:lstStyle/>
          <a:p>
            <a:r>
              <a:rPr lang="zh-CN" altLang="en-US" sz="3600" dirty="0"/>
              <a:t>特色田园乡村建设空间</a:t>
            </a:r>
            <a:br>
              <a:rPr lang="en-US" altLang="zh-CN" sz="3600" dirty="0"/>
            </a:br>
            <a:r>
              <a:rPr lang="zh-CN" altLang="en-US" sz="3600" dirty="0"/>
              <a:t>设计方案的提供商</a:t>
            </a:r>
          </a:p>
        </p:txBody>
      </p:sp>
      <p:sp>
        <p:nvSpPr>
          <p:cNvPr id="5" name="矩形 4"/>
          <p:cNvSpPr/>
          <p:nvPr/>
        </p:nvSpPr>
        <p:spPr>
          <a:xfrm>
            <a:off x="4666269" y="1282832"/>
            <a:ext cx="1429731" cy="1429731"/>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乡</a:t>
            </a:r>
          </a:p>
        </p:txBody>
      </p:sp>
      <p:sp>
        <p:nvSpPr>
          <p:cNvPr id="6" name="矩形 5"/>
          <p:cNvSpPr/>
          <p:nvPr/>
        </p:nvSpPr>
        <p:spPr>
          <a:xfrm>
            <a:off x="6096000" y="1282831"/>
            <a:ext cx="1429731" cy="1429731"/>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村</a:t>
            </a:r>
          </a:p>
        </p:txBody>
      </p:sp>
      <p:sp>
        <p:nvSpPr>
          <p:cNvPr id="7" name="矩形 6"/>
          <p:cNvSpPr/>
          <p:nvPr/>
        </p:nvSpPr>
        <p:spPr>
          <a:xfrm>
            <a:off x="6095999" y="2714084"/>
            <a:ext cx="1429731" cy="1429731"/>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张</a:t>
            </a:r>
          </a:p>
        </p:txBody>
      </p:sp>
      <p:sp>
        <p:nvSpPr>
          <p:cNvPr id="8" name="矩形 7"/>
          <p:cNvSpPr/>
          <p:nvPr/>
        </p:nvSpPr>
        <p:spPr>
          <a:xfrm>
            <a:off x="4666268" y="2715855"/>
            <a:ext cx="1429731" cy="1429731"/>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主</a:t>
            </a:r>
          </a:p>
        </p:txBody>
      </p:sp>
      <p:grpSp>
        <p:nvGrpSpPr>
          <p:cNvPr id="59" name="组合 58"/>
          <p:cNvGrpSpPr/>
          <p:nvPr/>
        </p:nvGrpSpPr>
        <p:grpSpPr>
          <a:xfrm>
            <a:off x="-1090369" y="-172194"/>
            <a:ext cx="14382155" cy="7200764"/>
            <a:chOff x="-1090369" y="-172194"/>
            <a:chExt cx="14382155" cy="7200764"/>
          </a:xfrm>
        </p:grpSpPr>
        <p:sp>
          <p:nvSpPr>
            <p:cNvPr id="38" name="矩形 37"/>
            <p:cNvSpPr/>
            <p:nvPr/>
          </p:nvSpPr>
          <p:spPr>
            <a:xfrm>
              <a:off x="11852628" y="2711626"/>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境</a:t>
              </a:r>
            </a:p>
          </p:txBody>
        </p:sp>
        <p:grpSp>
          <p:nvGrpSpPr>
            <p:cNvPr id="58" name="组合 57"/>
            <p:cNvGrpSpPr/>
            <p:nvPr/>
          </p:nvGrpSpPr>
          <p:grpSpPr>
            <a:xfrm>
              <a:off x="-1090369" y="-172194"/>
              <a:ext cx="14382155" cy="7200764"/>
              <a:chOff x="-1090369" y="-172194"/>
              <a:chExt cx="14382155" cy="7200764"/>
            </a:xfrm>
          </p:grpSpPr>
          <p:sp>
            <p:nvSpPr>
              <p:cNvPr id="16" name="矩形 15"/>
              <p:cNvSpPr/>
              <p:nvPr/>
            </p:nvSpPr>
            <p:spPr>
              <a:xfrm>
                <a:off x="1797379" y="1282882"/>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行</a:t>
                </a:r>
              </a:p>
            </p:txBody>
          </p:sp>
          <p:sp>
            <p:nvSpPr>
              <p:cNvPr id="17" name="矩形 16"/>
              <p:cNvSpPr/>
              <p:nvPr/>
            </p:nvSpPr>
            <p:spPr>
              <a:xfrm>
                <a:off x="3227110" y="1282881"/>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行</a:t>
                </a:r>
              </a:p>
            </p:txBody>
          </p:sp>
          <p:sp>
            <p:nvSpPr>
              <p:cNvPr id="18" name="矩形 17"/>
              <p:cNvSpPr/>
              <p:nvPr/>
            </p:nvSpPr>
            <p:spPr>
              <a:xfrm>
                <a:off x="3227109" y="2714134"/>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养</a:t>
                </a:r>
              </a:p>
            </p:txBody>
          </p:sp>
          <p:sp>
            <p:nvSpPr>
              <p:cNvPr id="19" name="矩形 18"/>
              <p:cNvSpPr/>
              <p:nvPr/>
            </p:nvSpPr>
            <p:spPr>
              <a:xfrm>
                <a:off x="1797378" y="2715905"/>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集</a:t>
                </a:r>
              </a:p>
            </p:txBody>
          </p:sp>
          <p:sp>
            <p:nvSpPr>
              <p:cNvPr id="20" name="矩形 19"/>
              <p:cNvSpPr/>
              <p:nvPr/>
            </p:nvSpPr>
            <p:spPr>
              <a:xfrm>
                <a:off x="7544584" y="1282832"/>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市</a:t>
                </a:r>
              </a:p>
            </p:txBody>
          </p:sp>
          <p:sp>
            <p:nvSpPr>
              <p:cNvPr id="21" name="矩形 20"/>
              <p:cNvSpPr/>
              <p:nvPr/>
            </p:nvSpPr>
            <p:spPr>
              <a:xfrm>
                <a:off x="8974315" y="1282831"/>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育</a:t>
                </a:r>
              </a:p>
            </p:txBody>
          </p:sp>
          <p:sp>
            <p:nvSpPr>
              <p:cNvPr id="22" name="矩形 21"/>
              <p:cNvSpPr/>
              <p:nvPr/>
            </p:nvSpPr>
            <p:spPr>
              <a:xfrm>
                <a:off x="8974314" y="2714084"/>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市</a:t>
                </a:r>
              </a:p>
            </p:txBody>
          </p:sp>
          <p:sp>
            <p:nvSpPr>
              <p:cNvPr id="23" name="矩形 22"/>
              <p:cNvSpPr/>
              <p:nvPr/>
            </p:nvSpPr>
            <p:spPr>
              <a:xfrm>
                <a:off x="7544583" y="2715855"/>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劳</a:t>
                </a:r>
              </a:p>
            </p:txBody>
          </p:sp>
          <p:sp>
            <p:nvSpPr>
              <p:cNvPr id="24" name="矩形 23"/>
              <p:cNvSpPr/>
              <p:nvPr/>
            </p:nvSpPr>
            <p:spPr>
              <a:xfrm>
                <a:off x="8974314" y="4145439"/>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劳</a:t>
                </a:r>
              </a:p>
            </p:txBody>
          </p:sp>
          <p:sp>
            <p:nvSpPr>
              <p:cNvPr id="25" name="矩形 24"/>
              <p:cNvSpPr/>
              <p:nvPr/>
            </p:nvSpPr>
            <p:spPr>
              <a:xfrm>
                <a:off x="10404045" y="4145438"/>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境</a:t>
                </a:r>
              </a:p>
            </p:txBody>
          </p:sp>
          <p:sp>
            <p:nvSpPr>
              <p:cNvPr id="26" name="矩形 25"/>
              <p:cNvSpPr/>
              <p:nvPr/>
            </p:nvSpPr>
            <p:spPr>
              <a:xfrm>
                <a:off x="10404044" y="5576691"/>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礼</a:t>
                </a:r>
              </a:p>
            </p:txBody>
          </p:sp>
          <p:sp>
            <p:nvSpPr>
              <p:cNvPr id="27" name="矩形 26"/>
              <p:cNvSpPr/>
              <p:nvPr/>
            </p:nvSpPr>
            <p:spPr>
              <a:xfrm>
                <a:off x="8974313" y="5578462"/>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集</a:t>
                </a:r>
              </a:p>
            </p:txBody>
          </p:sp>
          <p:sp>
            <p:nvSpPr>
              <p:cNvPr id="28" name="矩形 27"/>
              <p:cNvSpPr/>
              <p:nvPr/>
            </p:nvSpPr>
            <p:spPr>
              <a:xfrm>
                <a:off x="348793" y="4147408"/>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境</a:t>
                </a:r>
              </a:p>
            </p:txBody>
          </p:sp>
          <p:sp>
            <p:nvSpPr>
              <p:cNvPr id="29" name="矩形 28"/>
              <p:cNvSpPr/>
              <p:nvPr/>
            </p:nvSpPr>
            <p:spPr>
              <a:xfrm>
                <a:off x="1778524" y="4147407"/>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境</a:t>
                </a:r>
              </a:p>
            </p:txBody>
          </p:sp>
          <p:sp>
            <p:nvSpPr>
              <p:cNvPr id="30" name="矩形 29"/>
              <p:cNvSpPr/>
              <p:nvPr/>
            </p:nvSpPr>
            <p:spPr>
              <a:xfrm>
                <a:off x="1778523" y="5578660"/>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集</a:t>
                </a:r>
              </a:p>
            </p:txBody>
          </p:sp>
          <p:sp>
            <p:nvSpPr>
              <p:cNvPr id="31" name="矩形 30"/>
              <p:cNvSpPr/>
              <p:nvPr/>
            </p:nvSpPr>
            <p:spPr>
              <a:xfrm>
                <a:off x="348792" y="5580431"/>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养</a:t>
                </a:r>
              </a:p>
            </p:txBody>
          </p:sp>
          <p:sp>
            <p:nvSpPr>
              <p:cNvPr id="32" name="矩形 31"/>
              <p:cNvSpPr/>
              <p:nvPr/>
            </p:nvSpPr>
            <p:spPr>
              <a:xfrm>
                <a:off x="-1090365" y="1286423"/>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育</a:t>
                </a:r>
              </a:p>
            </p:txBody>
          </p:sp>
          <p:sp>
            <p:nvSpPr>
              <p:cNvPr id="33" name="矩形 32"/>
              <p:cNvSpPr/>
              <p:nvPr/>
            </p:nvSpPr>
            <p:spPr>
              <a:xfrm>
                <a:off x="339366" y="1286422"/>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市</a:t>
                </a:r>
              </a:p>
            </p:txBody>
          </p:sp>
          <p:sp>
            <p:nvSpPr>
              <p:cNvPr id="34" name="矩形 33"/>
              <p:cNvSpPr/>
              <p:nvPr/>
            </p:nvSpPr>
            <p:spPr>
              <a:xfrm>
                <a:off x="339365" y="2717675"/>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劳</a:t>
                </a:r>
              </a:p>
            </p:txBody>
          </p:sp>
          <p:sp>
            <p:nvSpPr>
              <p:cNvPr id="35" name="矩形 34"/>
              <p:cNvSpPr/>
              <p:nvPr/>
            </p:nvSpPr>
            <p:spPr>
              <a:xfrm>
                <a:off x="-1090366" y="2719446"/>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养</a:t>
                </a:r>
              </a:p>
            </p:txBody>
          </p:sp>
          <p:sp>
            <p:nvSpPr>
              <p:cNvPr id="36" name="矩形 35"/>
              <p:cNvSpPr/>
              <p:nvPr/>
            </p:nvSpPr>
            <p:spPr>
              <a:xfrm>
                <a:off x="10422898" y="1280374"/>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集</a:t>
                </a:r>
              </a:p>
            </p:txBody>
          </p:sp>
          <p:sp>
            <p:nvSpPr>
              <p:cNvPr id="37" name="矩形 36"/>
              <p:cNvSpPr/>
              <p:nvPr/>
            </p:nvSpPr>
            <p:spPr>
              <a:xfrm>
                <a:off x="11852629" y="1280373"/>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礼</a:t>
                </a:r>
              </a:p>
            </p:txBody>
          </p:sp>
          <p:sp>
            <p:nvSpPr>
              <p:cNvPr id="39" name="矩形 38"/>
              <p:cNvSpPr/>
              <p:nvPr/>
            </p:nvSpPr>
            <p:spPr>
              <a:xfrm>
                <a:off x="10422897" y="2713397"/>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劳</a:t>
                </a:r>
              </a:p>
            </p:txBody>
          </p:sp>
          <p:sp>
            <p:nvSpPr>
              <p:cNvPr id="40" name="矩形 39"/>
              <p:cNvSpPr/>
              <p:nvPr/>
            </p:nvSpPr>
            <p:spPr>
              <a:xfrm>
                <a:off x="-1080940" y="-142547"/>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集</a:t>
                </a:r>
              </a:p>
            </p:txBody>
          </p:sp>
          <p:sp>
            <p:nvSpPr>
              <p:cNvPr id="41" name="矩形 40"/>
              <p:cNvSpPr/>
              <p:nvPr/>
            </p:nvSpPr>
            <p:spPr>
              <a:xfrm>
                <a:off x="348791" y="-142548"/>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礼</a:t>
                </a:r>
              </a:p>
            </p:txBody>
          </p:sp>
          <p:sp>
            <p:nvSpPr>
              <p:cNvPr id="42" name="矩形 41"/>
              <p:cNvSpPr/>
              <p:nvPr/>
            </p:nvSpPr>
            <p:spPr>
              <a:xfrm>
                <a:off x="3227109" y="-151913"/>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住</a:t>
                </a:r>
              </a:p>
            </p:txBody>
          </p:sp>
          <p:sp>
            <p:nvSpPr>
              <p:cNvPr id="43" name="矩形 42"/>
              <p:cNvSpPr/>
              <p:nvPr/>
            </p:nvSpPr>
            <p:spPr>
              <a:xfrm>
                <a:off x="1797378" y="-150142"/>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主</a:t>
                </a:r>
              </a:p>
            </p:txBody>
          </p:sp>
          <p:sp>
            <p:nvSpPr>
              <p:cNvPr id="44" name="矩形 43"/>
              <p:cNvSpPr/>
              <p:nvPr/>
            </p:nvSpPr>
            <p:spPr>
              <a:xfrm>
                <a:off x="-1090368" y="4148927"/>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行</a:t>
                </a:r>
              </a:p>
            </p:txBody>
          </p:sp>
          <p:sp>
            <p:nvSpPr>
              <p:cNvPr id="45" name="矩形 44"/>
              <p:cNvSpPr/>
              <p:nvPr/>
            </p:nvSpPr>
            <p:spPr>
              <a:xfrm>
                <a:off x="-1090369" y="5581950"/>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住</a:t>
                </a:r>
              </a:p>
            </p:txBody>
          </p:sp>
          <p:sp>
            <p:nvSpPr>
              <p:cNvPr id="46" name="矩形 45"/>
              <p:cNvSpPr/>
              <p:nvPr/>
            </p:nvSpPr>
            <p:spPr>
              <a:xfrm>
                <a:off x="4666264" y="-172192"/>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育</a:t>
                </a:r>
              </a:p>
            </p:txBody>
          </p:sp>
          <p:sp>
            <p:nvSpPr>
              <p:cNvPr id="47" name="矩形 46"/>
              <p:cNvSpPr/>
              <p:nvPr/>
            </p:nvSpPr>
            <p:spPr>
              <a:xfrm>
                <a:off x="6095995" y="-172193"/>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集</a:t>
                </a:r>
              </a:p>
            </p:txBody>
          </p:sp>
          <p:sp>
            <p:nvSpPr>
              <p:cNvPr id="48" name="矩形 47"/>
              <p:cNvSpPr/>
              <p:nvPr/>
            </p:nvSpPr>
            <p:spPr>
              <a:xfrm>
                <a:off x="8974313" y="-171830"/>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住</a:t>
                </a:r>
              </a:p>
            </p:txBody>
          </p:sp>
          <p:sp>
            <p:nvSpPr>
              <p:cNvPr id="49" name="矩形 48"/>
              <p:cNvSpPr/>
              <p:nvPr/>
            </p:nvSpPr>
            <p:spPr>
              <a:xfrm>
                <a:off x="7544582" y="-170059"/>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礼</a:t>
                </a:r>
              </a:p>
            </p:txBody>
          </p:sp>
          <p:sp>
            <p:nvSpPr>
              <p:cNvPr id="50" name="矩形 49"/>
              <p:cNvSpPr/>
              <p:nvPr/>
            </p:nvSpPr>
            <p:spPr>
              <a:xfrm>
                <a:off x="10432324" y="-172193"/>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行</a:t>
                </a:r>
              </a:p>
            </p:txBody>
          </p:sp>
          <p:sp>
            <p:nvSpPr>
              <p:cNvPr id="51" name="矩形 50"/>
              <p:cNvSpPr/>
              <p:nvPr/>
            </p:nvSpPr>
            <p:spPr>
              <a:xfrm>
                <a:off x="11862055" y="-172194"/>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养</a:t>
                </a:r>
              </a:p>
            </p:txBody>
          </p:sp>
          <p:sp>
            <p:nvSpPr>
              <p:cNvPr id="52" name="矩形 51"/>
              <p:cNvSpPr/>
              <p:nvPr/>
            </p:nvSpPr>
            <p:spPr>
              <a:xfrm>
                <a:off x="11852628" y="4153871"/>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乡</a:t>
                </a:r>
              </a:p>
            </p:txBody>
          </p:sp>
          <p:sp>
            <p:nvSpPr>
              <p:cNvPr id="53" name="矩形 52"/>
              <p:cNvSpPr/>
              <p:nvPr/>
            </p:nvSpPr>
            <p:spPr>
              <a:xfrm>
                <a:off x="11852627" y="5586894"/>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市</a:t>
                </a:r>
              </a:p>
            </p:txBody>
          </p:sp>
          <p:sp>
            <p:nvSpPr>
              <p:cNvPr id="54" name="矩形 53"/>
              <p:cNvSpPr/>
              <p:nvPr/>
            </p:nvSpPr>
            <p:spPr>
              <a:xfrm>
                <a:off x="3227102" y="5596706"/>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住</a:t>
                </a:r>
              </a:p>
            </p:txBody>
          </p:sp>
          <p:sp>
            <p:nvSpPr>
              <p:cNvPr id="55" name="矩形 54"/>
              <p:cNvSpPr/>
              <p:nvPr/>
            </p:nvSpPr>
            <p:spPr>
              <a:xfrm>
                <a:off x="4656833" y="5596705"/>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行</a:t>
                </a:r>
              </a:p>
            </p:txBody>
          </p:sp>
          <p:sp>
            <p:nvSpPr>
              <p:cNvPr id="56" name="矩形 55"/>
              <p:cNvSpPr/>
              <p:nvPr/>
            </p:nvSpPr>
            <p:spPr>
              <a:xfrm>
                <a:off x="7535151" y="5597068"/>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育</a:t>
                </a:r>
              </a:p>
            </p:txBody>
          </p:sp>
          <p:sp>
            <p:nvSpPr>
              <p:cNvPr id="57" name="矩形 56"/>
              <p:cNvSpPr/>
              <p:nvPr/>
            </p:nvSpPr>
            <p:spPr>
              <a:xfrm>
                <a:off x="6105420" y="5598839"/>
                <a:ext cx="1429731" cy="1429731"/>
              </a:xfrm>
              <a:prstGeom prst="rect">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latin typeface="康熙字典体" panose="020B0502000000000001" pitchFamily="34" charset="-122"/>
                    <a:ea typeface="康熙字典体" panose="020B0502000000000001" pitchFamily="34" charset="-122"/>
                  </a:rPr>
                  <a:t>养</a:t>
                </a: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FA1DD9-4C1A-49BF-962C-6C75457249C4}"/>
              </a:ext>
            </a:extLst>
          </p:cNvPr>
          <p:cNvPicPr>
            <a:picLocks noChangeAspect="1"/>
          </p:cNvPicPr>
          <p:nvPr/>
        </p:nvPicPr>
        <p:blipFill rotWithShape="1">
          <a:blip r:embed="rId2">
            <a:extLst>
              <a:ext uri="{28A0092B-C50C-407E-A947-70E740481C1C}">
                <a14:useLocalDpi xmlns:a14="http://schemas.microsoft.com/office/drawing/2010/main" val="0"/>
              </a:ext>
            </a:extLst>
          </a:blip>
          <a:srcRect t="5847" b="5847"/>
          <a:stretch/>
        </p:blipFill>
        <p:spPr>
          <a:xfrm>
            <a:off x="4656841" y="0"/>
            <a:ext cx="7535159" cy="6858000"/>
          </a:xfrm>
          <a:prstGeom prst="rect">
            <a:avLst/>
          </a:prstGeom>
        </p:spPr>
      </p:pic>
      <p:sp>
        <p:nvSpPr>
          <p:cNvPr id="4" name="矩形 3"/>
          <p:cNvSpPr/>
          <p:nvPr/>
        </p:nvSpPr>
        <p:spPr>
          <a:xfrm>
            <a:off x="0" y="0"/>
            <a:ext cx="4656841"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73100" y="3216442"/>
            <a:ext cx="2694625" cy="584775"/>
          </a:xfrm>
          <a:prstGeom prst="rect">
            <a:avLst/>
          </a:prstGeom>
          <a:noFill/>
        </p:spPr>
        <p:txBody>
          <a:bodyPr wrap="square" rtlCol="0">
            <a:spAutoFit/>
          </a:bodyPr>
          <a:lstStyle/>
          <a:p>
            <a:pPr algn="r"/>
            <a:r>
              <a:rPr lang="zh-CN" altLang="en-US" sz="3200" dirty="0">
                <a:solidFill>
                  <a:schemeClr val="bg1"/>
                </a:solidFill>
              </a:rPr>
              <a:t>我们做什么</a:t>
            </a:r>
            <a:r>
              <a:rPr lang="en-US" altLang="zh-CN" sz="3200" dirty="0">
                <a:solidFill>
                  <a:schemeClr val="bg1"/>
                </a:solidFill>
              </a:rPr>
              <a:t>?</a:t>
            </a:r>
            <a:endParaRPr lang="zh-CN" altLang="en-US" sz="3200" dirty="0">
              <a:solidFill>
                <a:schemeClr val="bg1"/>
              </a:solidFill>
            </a:endParaRPr>
          </a:p>
        </p:txBody>
      </p:sp>
      <p:sp>
        <p:nvSpPr>
          <p:cNvPr id="7" name="文本框 6"/>
          <p:cNvSpPr txBox="1"/>
          <p:nvPr/>
        </p:nvSpPr>
        <p:spPr>
          <a:xfrm>
            <a:off x="1752889" y="1597912"/>
            <a:ext cx="993775" cy="1861185"/>
          </a:xfrm>
          <a:prstGeom prst="rect">
            <a:avLst/>
          </a:prstGeom>
          <a:noFill/>
        </p:spPr>
        <p:txBody>
          <a:bodyPr wrap="none" rtlCol="0">
            <a:spAutoFit/>
          </a:bodyPr>
          <a:lstStyle/>
          <a:p>
            <a:r>
              <a:rPr lang="en-US" altLang="zh-CN" sz="11500" dirty="0">
                <a:solidFill>
                  <a:schemeClr val="bg1"/>
                </a:solidFill>
                <a:latin typeface="Alibaba Sans Heavy" panose="020B0903020203040204" pitchFamily="34" charset="0"/>
                <a:cs typeface="Alibaba Sans Heavy" panose="020B0903020203040204" pitchFamily="34" charset="0"/>
              </a:rPr>
              <a:t>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文本框 188"/>
          <p:cNvSpPr txBox="1"/>
          <p:nvPr/>
        </p:nvSpPr>
        <p:spPr>
          <a:xfrm>
            <a:off x="8979535" y="4138295"/>
            <a:ext cx="803275" cy="1445260"/>
          </a:xfrm>
          <a:prstGeom prst="rect">
            <a:avLst/>
          </a:prstGeom>
          <a:noFill/>
        </p:spPr>
        <p:txBody>
          <a:bodyPr wrap="none" rtlCol="0" anchor="t">
            <a:spAutoFit/>
          </a:bodyPr>
          <a:lstStyle/>
          <a:p>
            <a:r>
              <a:rPr lang="en-US" altLang="zh-CN" sz="8800" b="1">
                <a:solidFill>
                  <a:schemeClr val="accent6">
                    <a:lumMod val="40000"/>
                    <a:lumOff val="60000"/>
                  </a:schemeClr>
                </a:solidFill>
                <a:sym typeface="+mn-ea"/>
              </a:rPr>
              <a:t>4</a:t>
            </a:r>
          </a:p>
        </p:txBody>
      </p:sp>
      <p:sp>
        <p:nvSpPr>
          <p:cNvPr id="188" name="文本框 187"/>
          <p:cNvSpPr txBox="1"/>
          <p:nvPr/>
        </p:nvSpPr>
        <p:spPr>
          <a:xfrm>
            <a:off x="5866130" y="1409700"/>
            <a:ext cx="803275" cy="1445260"/>
          </a:xfrm>
          <a:prstGeom prst="rect">
            <a:avLst/>
          </a:prstGeom>
          <a:noFill/>
        </p:spPr>
        <p:txBody>
          <a:bodyPr wrap="none" rtlCol="0" anchor="t">
            <a:spAutoFit/>
          </a:bodyPr>
          <a:lstStyle/>
          <a:p>
            <a:r>
              <a:rPr lang="en-US" altLang="zh-CN" sz="8800" b="1">
                <a:solidFill>
                  <a:schemeClr val="accent6">
                    <a:lumMod val="40000"/>
                    <a:lumOff val="60000"/>
                  </a:schemeClr>
                </a:solidFill>
                <a:sym typeface="+mn-ea"/>
              </a:rPr>
              <a:t>3</a:t>
            </a:r>
          </a:p>
        </p:txBody>
      </p:sp>
      <p:sp>
        <p:nvSpPr>
          <p:cNvPr id="186" name="文本框 185"/>
          <p:cNvSpPr txBox="1"/>
          <p:nvPr/>
        </p:nvSpPr>
        <p:spPr>
          <a:xfrm>
            <a:off x="2710180" y="4125595"/>
            <a:ext cx="803275" cy="1445260"/>
          </a:xfrm>
          <a:prstGeom prst="rect">
            <a:avLst/>
          </a:prstGeom>
          <a:noFill/>
        </p:spPr>
        <p:txBody>
          <a:bodyPr wrap="none" rtlCol="0" anchor="t">
            <a:spAutoFit/>
          </a:bodyPr>
          <a:lstStyle/>
          <a:p>
            <a:r>
              <a:rPr lang="en-US" altLang="zh-CN" sz="8800" b="1">
                <a:solidFill>
                  <a:schemeClr val="accent6">
                    <a:lumMod val="40000"/>
                    <a:lumOff val="60000"/>
                  </a:schemeClr>
                </a:solidFill>
                <a:sym typeface="+mn-ea"/>
              </a:rPr>
              <a:t>2</a:t>
            </a:r>
          </a:p>
        </p:txBody>
      </p:sp>
      <p:sp>
        <p:nvSpPr>
          <p:cNvPr id="187" name="文本框 186"/>
          <p:cNvSpPr txBox="1"/>
          <p:nvPr/>
        </p:nvSpPr>
        <p:spPr>
          <a:xfrm>
            <a:off x="-37465" y="1409700"/>
            <a:ext cx="803275" cy="1445260"/>
          </a:xfrm>
          <a:prstGeom prst="rect">
            <a:avLst/>
          </a:prstGeom>
          <a:noFill/>
        </p:spPr>
        <p:txBody>
          <a:bodyPr wrap="square" rtlCol="0" anchor="t">
            <a:spAutoFit/>
          </a:bodyPr>
          <a:lstStyle/>
          <a:p>
            <a:r>
              <a:rPr lang="en-US" altLang="zh-CN" sz="8800" b="1">
                <a:solidFill>
                  <a:schemeClr val="accent6">
                    <a:lumMod val="40000"/>
                    <a:lumOff val="60000"/>
                  </a:schemeClr>
                </a:solidFill>
                <a:sym typeface="+mn-ea"/>
              </a:rPr>
              <a:t>1</a:t>
            </a:r>
          </a:p>
        </p:txBody>
      </p:sp>
      <p:sp>
        <p:nvSpPr>
          <p:cNvPr id="4" name="文本框 3"/>
          <p:cNvSpPr txBox="1"/>
          <p:nvPr/>
        </p:nvSpPr>
        <p:spPr>
          <a:xfrm>
            <a:off x="138430" y="1704975"/>
            <a:ext cx="2621280" cy="460375"/>
          </a:xfrm>
          <a:prstGeom prst="rect">
            <a:avLst/>
          </a:prstGeom>
          <a:noFill/>
        </p:spPr>
        <p:txBody>
          <a:bodyPr wrap="none" rtlCol="0" anchor="t">
            <a:spAutoFit/>
          </a:bodyPr>
          <a:lstStyle/>
          <a:p>
            <a:r>
              <a:rPr lang="zh-CN" altLang="en-US" sz="2400" b="1">
                <a:sym typeface="+mn-ea"/>
              </a:rPr>
              <a:t>高质量乡建案例库</a:t>
            </a:r>
          </a:p>
        </p:txBody>
      </p:sp>
      <p:sp>
        <p:nvSpPr>
          <p:cNvPr id="5" name="文本框 4"/>
          <p:cNvSpPr txBox="1"/>
          <p:nvPr/>
        </p:nvSpPr>
        <p:spPr>
          <a:xfrm>
            <a:off x="3143250" y="4800600"/>
            <a:ext cx="2485390" cy="460375"/>
          </a:xfrm>
          <a:prstGeom prst="rect">
            <a:avLst/>
          </a:prstGeom>
          <a:noFill/>
        </p:spPr>
        <p:txBody>
          <a:bodyPr wrap="none" rtlCol="0" anchor="t">
            <a:spAutoFit/>
          </a:bodyPr>
          <a:lstStyle/>
          <a:p>
            <a:r>
              <a:rPr lang="en-US" altLang="zh-CN" sz="2400" b="1">
                <a:sym typeface="+mn-ea"/>
              </a:rPr>
              <a:t>9</a:t>
            </a:r>
            <a:r>
              <a:rPr lang="zh-CN" altLang="en-US" sz="2400" b="1">
                <a:sym typeface="+mn-ea"/>
              </a:rPr>
              <a:t>大方向整理分析</a:t>
            </a:r>
          </a:p>
        </p:txBody>
      </p:sp>
      <p:sp>
        <p:nvSpPr>
          <p:cNvPr id="6" name="文本框 5"/>
          <p:cNvSpPr txBox="1"/>
          <p:nvPr/>
        </p:nvSpPr>
        <p:spPr>
          <a:xfrm>
            <a:off x="6076315" y="1704975"/>
            <a:ext cx="2926080" cy="460375"/>
          </a:xfrm>
          <a:prstGeom prst="rect">
            <a:avLst/>
          </a:prstGeom>
          <a:noFill/>
        </p:spPr>
        <p:txBody>
          <a:bodyPr wrap="none" rtlCol="0" anchor="t">
            <a:spAutoFit/>
          </a:bodyPr>
          <a:lstStyle/>
          <a:p>
            <a:r>
              <a:rPr lang="zh-CN" altLang="en-US" sz="2400" b="1">
                <a:sym typeface="+mn-ea"/>
              </a:rPr>
              <a:t>专业主张与价值评判</a:t>
            </a:r>
          </a:p>
        </p:txBody>
      </p:sp>
      <p:sp>
        <p:nvSpPr>
          <p:cNvPr id="7" name="文本框 6"/>
          <p:cNvSpPr txBox="1"/>
          <p:nvPr/>
        </p:nvSpPr>
        <p:spPr>
          <a:xfrm>
            <a:off x="9556750" y="4800600"/>
            <a:ext cx="2465070" cy="460375"/>
          </a:xfrm>
          <a:prstGeom prst="rect">
            <a:avLst/>
          </a:prstGeom>
          <a:noFill/>
        </p:spPr>
        <p:txBody>
          <a:bodyPr wrap="square" rtlCol="0" anchor="t">
            <a:spAutoFit/>
          </a:bodyPr>
          <a:lstStyle/>
          <a:p>
            <a:r>
              <a:rPr lang="zh-CN" altLang="en-US" sz="2400" b="1">
                <a:sym typeface="+mn-ea"/>
              </a:rPr>
              <a:t>全平台交流咨询</a:t>
            </a:r>
          </a:p>
        </p:txBody>
      </p:sp>
      <p:sp>
        <p:nvSpPr>
          <p:cNvPr id="12" name="矩形 11"/>
          <p:cNvSpPr/>
          <p:nvPr/>
        </p:nvSpPr>
        <p:spPr>
          <a:xfrm>
            <a:off x="0" y="2598420"/>
            <a:ext cx="2759710" cy="258826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873375" y="1704975"/>
            <a:ext cx="3025140" cy="258826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9800" y="2599055"/>
            <a:ext cx="3025140" cy="258826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166860" y="1704975"/>
            <a:ext cx="3025140" cy="258826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212090" y="2240915"/>
            <a:ext cx="2336165" cy="275590"/>
          </a:xfrm>
          <a:prstGeom prst="rect">
            <a:avLst/>
          </a:prstGeom>
          <a:noFill/>
        </p:spPr>
        <p:txBody>
          <a:bodyPr wrap="square" rtlCol="0">
            <a:spAutoFit/>
          </a:bodyPr>
          <a:lstStyle/>
          <a:p>
            <a:r>
              <a:rPr lang="zh-CN" altLang="en-US" sz="1200"/>
              <a:t>全平台资料收集，剔除冗杂信息</a:t>
            </a:r>
          </a:p>
        </p:txBody>
      </p:sp>
      <p:sp>
        <p:nvSpPr>
          <p:cNvPr id="64" name="文本框 63"/>
          <p:cNvSpPr txBox="1"/>
          <p:nvPr/>
        </p:nvSpPr>
        <p:spPr>
          <a:xfrm>
            <a:off x="2976880" y="4410710"/>
            <a:ext cx="2817495" cy="275590"/>
          </a:xfrm>
          <a:prstGeom prst="rect">
            <a:avLst/>
          </a:prstGeom>
          <a:noFill/>
        </p:spPr>
        <p:txBody>
          <a:bodyPr wrap="square" rtlCol="0">
            <a:spAutoFit/>
          </a:bodyPr>
          <a:lstStyle/>
          <a:p>
            <a:r>
              <a:rPr lang="zh-CN" altLang="en-US" sz="1200"/>
              <a:t>住、行、养、育、集、礼、市、劳、境</a:t>
            </a:r>
          </a:p>
        </p:txBody>
      </p:sp>
      <p:sp>
        <p:nvSpPr>
          <p:cNvPr id="65" name="文本框 64"/>
          <p:cNvSpPr txBox="1"/>
          <p:nvPr/>
        </p:nvSpPr>
        <p:spPr>
          <a:xfrm>
            <a:off x="6094095" y="2240915"/>
            <a:ext cx="2950845" cy="275590"/>
          </a:xfrm>
          <a:prstGeom prst="rect">
            <a:avLst/>
          </a:prstGeom>
          <a:noFill/>
        </p:spPr>
        <p:txBody>
          <a:bodyPr wrap="square" rtlCol="0">
            <a:spAutoFit/>
          </a:bodyPr>
          <a:lstStyle/>
          <a:p>
            <a:r>
              <a:rPr lang="zh-CN" altLang="en-US" sz="1200"/>
              <a:t>形成业内认可的乡建创新主张与评价体系</a:t>
            </a:r>
          </a:p>
        </p:txBody>
      </p:sp>
      <p:sp>
        <p:nvSpPr>
          <p:cNvPr id="66" name="文本框 65"/>
          <p:cNvSpPr txBox="1"/>
          <p:nvPr/>
        </p:nvSpPr>
        <p:spPr>
          <a:xfrm>
            <a:off x="9511030" y="4410710"/>
            <a:ext cx="2336165" cy="275590"/>
          </a:xfrm>
          <a:prstGeom prst="rect">
            <a:avLst/>
          </a:prstGeom>
          <a:noFill/>
        </p:spPr>
        <p:txBody>
          <a:bodyPr wrap="square" rtlCol="0">
            <a:spAutoFit/>
          </a:bodyPr>
          <a:lstStyle/>
          <a:p>
            <a:r>
              <a:rPr lang="zh-CN" altLang="en-US" sz="1200"/>
              <a:t>未来规划形成线上交流咨询平台</a:t>
            </a:r>
          </a:p>
        </p:txBody>
      </p:sp>
      <p:pic>
        <p:nvPicPr>
          <p:cNvPr id="173" name="图片 172" descr="图片1"/>
          <p:cNvPicPr>
            <a:picLocks noChangeAspect="1"/>
          </p:cNvPicPr>
          <p:nvPr/>
        </p:nvPicPr>
        <p:blipFill>
          <a:blip r:embed="rId3">
            <a:biLevel thresh="50000"/>
            <a:lum bright="70000" contrast="-70000"/>
          </a:blip>
          <a:stretch>
            <a:fillRect/>
          </a:stretch>
        </p:blipFill>
        <p:spPr>
          <a:xfrm>
            <a:off x="101600" y="2718435"/>
            <a:ext cx="2557145" cy="1191260"/>
          </a:xfrm>
          <a:prstGeom prst="rect">
            <a:avLst/>
          </a:prstGeom>
        </p:spPr>
      </p:pic>
      <p:pic>
        <p:nvPicPr>
          <p:cNvPr id="174" name="图片 173" descr="图片2"/>
          <p:cNvPicPr>
            <a:picLocks noChangeAspect="1"/>
          </p:cNvPicPr>
          <p:nvPr/>
        </p:nvPicPr>
        <p:blipFill>
          <a:blip r:embed="rId4">
            <a:biLevel thresh="50000"/>
            <a:lum bright="70000" contrast="-70000"/>
          </a:blip>
          <a:stretch>
            <a:fillRect/>
          </a:stretch>
        </p:blipFill>
        <p:spPr>
          <a:xfrm>
            <a:off x="101600" y="3940175"/>
            <a:ext cx="2176145" cy="1094740"/>
          </a:xfrm>
          <a:prstGeom prst="rect">
            <a:avLst/>
          </a:prstGeom>
        </p:spPr>
      </p:pic>
      <p:pic>
        <p:nvPicPr>
          <p:cNvPr id="175" name="图片 174"/>
          <p:cNvPicPr>
            <a:picLocks noChangeAspect="1"/>
          </p:cNvPicPr>
          <p:nvPr/>
        </p:nvPicPr>
        <p:blipFill>
          <a:blip r:embed="rId5">
            <a:grayscl/>
          </a:blip>
          <a:srcRect l="10355"/>
          <a:stretch>
            <a:fillRect/>
          </a:stretch>
        </p:blipFill>
        <p:spPr>
          <a:xfrm>
            <a:off x="2949575" y="2272665"/>
            <a:ext cx="2844800" cy="1434465"/>
          </a:xfrm>
          <a:prstGeom prst="rect">
            <a:avLst/>
          </a:prstGeom>
        </p:spPr>
      </p:pic>
      <p:pic>
        <p:nvPicPr>
          <p:cNvPr id="182" name="图片 181"/>
          <p:cNvPicPr>
            <a:picLocks noChangeAspect="1"/>
          </p:cNvPicPr>
          <p:nvPr/>
        </p:nvPicPr>
        <p:blipFill>
          <a:blip r:embed="rId6">
            <a:grayscl/>
          </a:blip>
          <a:stretch>
            <a:fillRect/>
          </a:stretch>
        </p:blipFill>
        <p:spPr>
          <a:xfrm>
            <a:off x="6094730" y="3245485"/>
            <a:ext cx="2875915" cy="1301115"/>
          </a:xfrm>
          <a:prstGeom prst="rect">
            <a:avLst/>
          </a:prstGeom>
        </p:spPr>
      </p:pic>
      <p:sp>
        <p:nvSpPr>
          <p:cNvPr id="184" name="矩形 183"/>
          <p:cNvSpPr/>
          <p:nvPr/>
        </p:nvSpPr>
        <p:spPr>
          <a:xfrm>
            <a:off x="0" y="201295"/>
            <a:ext cx="2759710"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271780" y="313055"/>
            <a:ext cx="4973955" cy="460375"/>
          </a:xfrm>
          <a:prstGeom prst="rect">
            <a:avLst/>
          </a:prstGeom>
          <a:noFill/>
        </p:spPr>
        <p:txBody>
          <a:bodyPr wrap="square" rtlCol="0">
            <a:spAutoFit/>
          </a:bodyPr>
          <a:lstStyle/>
          <a:p>
            <a:r>
              <a:rPr lang="en-US" altLang="zh-CN" sz="2400" b="1">
                <a:solidFill>
                  <a:schemeClr val="bg1"/>
                </a:solidFill>
              </a:rPr>
              <a:t>2 </a:t>
            </a:r>
            <a:r>
              <a:rPr lang="zh-CN" altLang="en-US" sz="2400" b="1">
                <a:solidFill>
                  <a:schemeClr val="bg1"/>
                </a:solidFill>
              </a:rPr>
              <a:t>我们做什么</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b="20969"/>
          <a:stretch>
            <a:fillRect/>
          </a:stretch>
        </p:blipFill>
        <p:spPr>
          <a:xfrm>
            <a:off x="608965" y="0"/>
            <a:ext cx="11583325" cy="6861289"/>
          </a:xfrm>
          <a:prstGeom prst="rect">
            <a:avLst/>
          </a:prstGeom>
        </p:spPr>
      </p:pic>
      <p:pic>
        <p:nvPicPr>
          <p:cNvPr id="1026" name="Picture 2">
            <a:extLst>
              <a:ext uri="{FF2B5EF4-FFF2-40B4-BE49-F238E27FC236}">
                <a16:creationId xmlns:a16="http://schemas.microsoft.com/office/drawing/2014/main" id="{CAD89762-61BB-4E93-B124-A688E374C3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9776" y="0"/>
            <a:ext cx="10325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0"/>
            <a:ext cx="4656841"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99560" y="3216442"/>
            <a:ext cx="2168165" cy="584775"/>
          </a:xfrm>
          <a:prstGeom prst="rect">
            <a:avLst/>
          </a:prstGeom>
          <a:noFill/>
        </p:spPr>
        <p:txBody>
          <a:bodyPr wrap="square" rtlCol="0">
            <a:spAutoFit/>
          </a:bodyPr>
          <a:lstStyle/>
          <a:p>
            <a:pPr algn="r"/>
            <a:r>
              <a:rPr lang="zh-CN" altLang="en-US" sz="3200" dirty="0">
                <a:solidFill>
                  <a:schemeClr val="bg1"/>
                </a:solidFill>
              </a:rPr>
              <a:t>如何做</a:t>
            </a:r>
            <a:r>
              <a:rPr lang="en-US" altLang="zh-CN" sz="3200" dirty="0">
                <a:solidFill>
                  <a:schemeClr val="bg1"/>
                </a:solidFill>
              </a:rPr>
              <a:t>?</a:t>
            </a:r>
            <a:endParaRPr lang="zh-CN" altLang="en-US" sz="3200" dirty="0">
              <a:solidFill>
                <a:schemeClr val="bg1"/>
              </a:solidFill>
            </a:endParaRPr>
          </a:p>
        </p:txBody>
      </p:sp>
      <p:sp>
        <p:nvSpPr>
          <p:cNvPr id="7" name="文本框 6"/>
          <p:cNvSpPr txBox="1"/>
          <p:nvPr/>
        </p:nvSpPr>
        <p:spPr>
          <a:xfrm>
            <a:off x="1752889" y="1597912"/>
            <a:ext cx="993775" cy="1861185"/>
          </a:xfrm>
          <a:prstGeom prst="rect">
            <a:avLst/>
          </a:prstGeom>
          <a:noFill/>
        </p:spPr>
        <p:txBody>
          <a:bodyPr wrap="none" rtlCol="0">
            <a:spAutoFit/>
          </a:bodyPr>
          <a:lstStyle/>
          <a:p>
            <a:r>
              <a:rPr lang="en-US" sz="11500" dirty="0">
                <a:solidFill>
                  <a:schemeClr val="bg1"/>
                </a:solidFill>
                <a:latin typeface="Alibaba Sans Heavy" panose="020B0903020203040204" pitchFamily="34" charset="0"/>
                <a:cs typeface="Alibaba Sans Heavy" panose="020B0903020203040204" pitchFamily="34" charset="0"/>
              </a:rPr>
              <a:t>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19A12A3-E763-4625-8F2C-7269B850DA91}"/>
              </a:ext>
            </a:extLst>
          </p:cNvPr>
          <p:cNvSpPr>
            <a:spLocks noGrp="1"/>
          </p:cNvSpPr>
          <p:nvPr>
            <p:ph idx="1"/>
          </p:nvPr>
        </p:nvSpPr>
        <p:spPr>
          <a:xfrm>
            <a:off x="847627" y="2014161"/>
            <a:ext cx="4553932" cy="4351338"/>
          </a:xfrm>
        </p:spPr>
        <p:txBody>
          <a:bodyPr>
            <a:normAutofit/>
          </a:bodyPr>
          <a:lstStyle/>
          <a:p>
            <a:r>
              <a:rPr lang="zh-CN" altLang="en-US" sz="1600" dirty="0"/>
              <a:t>乡村主张手册主体部分以住、行、养、育、集、礼、市、劳、境九大方向划分章节，每个字分别代表乡村建设中的一种或几种空间类型。</a:t>
            </a:r>
            <a:endParaRPr lang="en-US" altLang="zh-CN" sz="1600" dirty="0"/>
          </a:p>
          <a:p>
            <a:r>
              <a:rPr lang="zh-CN" altLang="en-US" sz="1600" dirty="0"/>
              <a:t>在每个方向下提出多条符合时代政策导向的价值主张，形成逻辑链，同时针对每个方向或每条价值主张提出必须满足的硬指标和可供选择的软指标。</a:t>
            </a:r>
            <a:endParaRPr lang="en-US" altLang="zh-CN" sz="1600" dirty="0"/>
          </a:p>
          <a:p>
            <a:r>
              <a:rPr lang="zh-CN" altLang="en-US" sz="1600" dirty="0"/>
              <a:t>将数据库中的案例拆解分类并归入相应的主张下，并附上每个部分符合条件的对应指标。</a:t>
            </a:r>
          </a:p>
        </p:txBody>
      </p:sp>
      <p:sp>
        <p:nvSpPr>
          <p:cNvPr id="4" name="矩形 3">
            <a:extLst>
              <a:ext uri="{FF2B5EF4-FFF2-40B4-BE49-F238E27FC236}">
                <a16:creationId xmlns:a16="http://schemas.microsoft.com/office/drawing/2014/main" id="{052F3476-80D5-422E-AF65-7E2155C108A9}"/>
              </a:ext>
            </a:extLst>
          </p:cNvPr>
          <p:cNvSpPr/>
          <p:nvPr/>
        </p:nvSpPr>
        <p:spPr>
          <a:xfrm>
            <a:off x="0" y="201295"/>
            <a:ext cx="2623185"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E9D56C8-4F23-4ED1-BA52-86DF033608FA}"/>
              </a:ext>
            </a:extLst>
          </p:cNvPr>
          <p:cNvSpPr txBox="1"/>
          <p:nvPr/>
        </p:nvSpPr>
        <p:spPr>
          <a:xfrm>
            <a:off x="271780" y="313055"/>
            <a:ext cx="1964055" cy="461665"/>
          </a:xfrm>
          <a:prstGeom prst="rect">
            <a:avLst/>
          </a:prstGeom>
          <a:noFill/>
        </p:spPr>
        <p:txBody>
          <a:bodyPr wrap="square" rtlCol="0">
            <a:spAutoFit/>
          </a:bodyPr>
          <a:lstStyle/>
          <a:p>
            <a:r>
              <a:rPr lang="en-US" altLang="zh-CN" sz="2400" b="1" dirty="0">
                <a:solidFill>
                  <a:schemeClr val="bg1"/>
                </a:solidFill>
              </a:rPr>
              <a:t>3.1 </a:t>
            </a:r>
            <a:r>
              <a:rPr lang="zh-CN" altLang="en-US" sz="2400" b="1" dirty="0">
                <a:solidFill>
                  <a:schemeClr val="bg1"/>
                </a:solidFill>
              </a:rPr>
              <a:t>解决方案</a:t>
            </a:r>
          </a:p>
        </p:txBody>
      </p:sp>
      <p:grpSp>
        <p:nvGrpSpPr>
          <p:cNvPr id="16" name="组合 15">
            <a:extLst>
              <a:ext uri="{FF2B5EF4-FFF2-40B4-BE49-F238E27FC236}">
                <a16:creationId xmlns:a16="http://schemas.microsoft.com/office/drawing/2014/main" id="{32644F14-D842-4436-B116-C4919EEC9529}"/>
              </a:ext>
            </a:extLst>
          </p:cNvPr>
          <p:cNvGrpSpPr/>
          <p:nvPr/>
        </p:nvGrpSpPr>
        <p:grpSpPr>
          <a:xfrm>
            <a:off x="6096000" y="0"/>
            <a:ext cx="5720586" cy="6858000"/>
            <a:chOff x="6219223" y="0"/>
            <a:chExt cx="5778468" cy="6927391"/>
          </a:xfrm>
        </p:grpSpPr>
        <p:pic>
          <p:nvPicPr>
            <p:cNvPr id="6" name="图片 5">
              <a:extLst>
                <a:ext uri="{FF2B5EF4-FFF2-40B4-BE49-F238E27FC236}">
                  <a16:creationId xmlns:a16="http://schemas.microsoft.com/office/drawing/2014/main" id="{B41A1FD3-AFB4-48A5-A30C-23F61E3FE02C}"/>
                </a:ext>
              </a:extLst>
            </p:cNvPr>
            <p:cNvPicPr>
              <a:picLocks noChangeAspect="1"/>
            </p:cNvPicPr>
            <p:nvPr>
              <p:custDataLst>
                <p:tags r:id="rId1"/>
              </p:custDataLst>
            </p:nvPr>
          </p:nvPicPr>
          <p:blipFill rotWithShape="1">
            <a:blip r:embed="rId4"/>
            <a:srcRect l="62757"/>
            <a:stretch/>
          </p:blipFill>
          <p:spPr>
            <a:xfrm>
              <a:off x="6246135" y="0"/>
              <a:ext cx="1905644" cy="2315135"/>
            </a:xfrm>
            <a:prstGeom prst="rect">
              <a:avLst/>
            </a:prstGeom>
          </p:spPr>
        </p:pic>
        <p:pic>
          <p:nvPicPr>
            <p:cNvPr id="7" name="图片 6">
              <a:extLst>
                <a:ext uri="{FF2B5EF4-FFF2-40B4-BE49-F238E27FC236}">
                  <a16:creationId xmlns:a16="http://schemas.microsoft.com/office/drawing/2014/main" id="{6AEC4259-05BA-4AE8-96DD-000290FE7FDD}"/>
                </a:ext>
              </a:extLst>
            </p:cNvPr>
            <p:cNvPicPr>
              <a:picLocks noChangeAspect="1"/>
            </p:cNvPicPr>
            <p:nvPr/>
          </p:nvPicPr>
          <p:blipFill>
            <a:blip r:embed="rId5"/>
            <a:srcRect l="62109"/>
            <a:stretch>
              <a:fillRect/>
            </a:stretch>
          </p:blipFill>
          <p:spPr>
            <a:xfrm>
              <a:off x="8151779" y="0"/>
              <a:ext cx="1932556" cy="2305519"/>
            </a:xfrm>
            <a:prstGeom prst="rect">
              <a:avLst/>
            </a:prstGeom>
          </p:spPr>
        </p:pic>
        <p:pic>
          <p:nvPicPr>
            <p:cNvPr id="9" name="图片 8">
              <a:extLst>
                <a:ext uri="{FF2B5EF4-FFF2-40B4-BE49-F238E27FC236}">
                  <a16:creationId xmlns:a16="http://schemas.microsoft.com/office/drawing/2014/main" id="{7172AC05-8D0E-426F-B9DE-A4B6C846293D}"/>
                </a:ext>
              </a:extLst>
            </p:cNvPr>
            <p:cNvPicPr>
              <a:picLocks noChangeAspect="1"/>
            </p:cNvPicPr>
            <p:nvPr/>
          </p:nvPicPr>
          <p:blipFill rotWithShape="1">
            <a:blip r:embed="rId6"/>
            <a:srcRect l="62620"/>
            <a:stretch/>
          </p:blipFill>
          <p:spPr>
            <a:xfrm>
              <a:off x="10084335" y="0"/>
              <a:ext cx="1905644" cy="2305519"/>
            </a:xfrm>
            <a:prstGeom prst="rect">
              <a:avLst/>
            </a:prstGeom>
          </p:spPr>
        </p:pic>
        <p:pic>
          <p:nvPicPr>
            <p:cNvPr id="10" name="图片 9">
              <a:extLst>
                <a:ext uri="{FF2B5EF4-FFF2-40B4-BE49-F238E27FC236}">
                  <a16:creationId xmlns:a16="http://schemas.microsoft.com/office/drawing/2014/main" id="{7B6C4F25-D219-42AA-BACC-42682C301F19}"/>
                </a:ext>
              </a:extLst>
            </p:cNvPr>
            <p:cNvPicPr>
              <a:picLocks noChangeAspect="1"/>
            </p:cNvPicPr>
            <p:nvPr>
              <p:custDataLst>
                <p:tags r:id="rId2"/>
              </p:custDataLst>
            </p:nvPr>
          </p:nvPicPr>
          <p:blipFill rotWithShape="1">
            <a:blip r:embed="rId7"/>
            <a:srcRect l="62617"/>
            <a:stretch/>
          </p:blipFill>
          <p:spPr>
            <a:xfrm>
              <a:off x="10084335" y="2305519"/>
              <a:ext cx="1905644" cy="2300949"/>
            </a:xfrm>
            <a:prstGeom prst="rect">
              <a:avLst/>
            </a:prstGeom>
          </p:spPr>
        </p:pic>
        <p:pic>
          <p:nvPicPr>
            <p:cNvPr id="11" name="图片 10">
              <a:extLst>
                <a:ext uri="{FF2B5EF4-FFF2-40B4-BE49-F238E27FC236}">
                  <a16:creationId xmlns:a16="http://schemas.microsoft.com/office/drawing/2014/main" id="{B3B89B4B-83F5-40B7-BB59-F8F98B5B5599}"/>
                </a:ext>
              </a:extLst>
            </p:cNvPr>
            <p:cNvPicPr>
              <a:picLocks noChangeAspect="1"/>
            </p:cNvPicPr>
            <p:nvPr/>
          </p:nvPicPr>
          <p:blipFill rotWithShape="1">
            <a:blip r:embed="rId8"/>
            <a:srcRect l="62094"/>
            <a:stretch/>
          </p:blipFill>
          <p:spPr>
            <a:xfrm>
              <a:off x="8151779" y="2298426"/>
              <a:ext cx="1932556" cy="2305519"/>
            </a:xfrm>
            <a:prstGeom prst="rect">
              <a:avLst/>
            </a:prstGeom>
          </p:spPr>
        </p:pic>
        <p:pic>
          <p:nvPicPr>
            <p:cNvPr id="12" name="图片 11">
              <a:extLst>
                <a:ext uri="{FF2B5EF4-FFF2-40B4-BE49-F238E27FC236}">
                  <a16:creationId xmlns:a16="http://schemas.microsoft.com/office/drawing/2014/main" id="{F4329CF5-4866-4B07-9FD0-0C3FB5BDC7A0}"/>
                </a:ext>
              </a:extLst>
            </p:cNvPr>
            <p:cNvPicPr>
              <a:picLocks noChangeAspect="1"/>
            </p:cNvPicPr>
            <p:nvPr/>
          </p:nvPicPr>
          <p:blipFill rotWithShape="1">
            <a:blip r:embed="rId9"/>
            <a:srcRect l="62620"/>
            <a:stretch/>
          </p:blipFill>
          <p:spPr>
            <a:xfrm>
              <a:off x="6246135" y="2298426"/>
              <a:ext cx="1905644" cy="2301005"/>
            </a:xfrm>
            <a:prstGeom prst="rect">
              <a:avLst/>
            </a:prstGeom>
          </p:spPr>
        </p:pic>
        <p:pic>
          <p:nvPicPr>
            <p:cNvPr id="13" name="图片 12">
              <a:extLst>
                <a:ext uri="{FF2B5EF4-FFF2-40B4-BE49-F238E27FC236}">
                  <a16:creationId xmlns:a16="http://schemas.microsoft.com/office/drawing/2014/main" id="{AD428E13-DC65-4415-82E5-FE1C85071EFB}"/>
                </a:ext>
              </a:extLst>
            </p:cNvPr>
            <p:cNvPicPr>
              <a:picLocks noChangeAspect="1"/>
            </p:cNvPicPr>
            <p:nvPr/>
          </p:nvPicPr>
          <p:blipFill rotWithShape="1">
            <a:blip r:embed="rId10"/>
            <a:srcRect l="64220"/>
            <a:stretch/>
          </p:blipFill>
          <p:spPr>
            <a:xfrm>
              <a:off x="6219223" y="4599431"/>
              <a:ext cx="1932556" cy="2327586"/>
            </a:xfrm>
            <a:prstGeom prst="rect">
              <a:avLst/>
            </a:prstGeom>
          </p:spPr>
        </p:pic>
        <p:pic>
          <p:nvPicPr>
            <p:cNvPr id="14" name="图片 13">
              <a:extLst>
                <a:ext uri="{FF2B5EF4-FFF2-40B4-BE49-F238E27FC236}">
                  <a16:creationId xmlns:a16="http://schemas.microsoft.com/office/drawing/2014/main" id="{640FE4CB-BCEE-4B26-9E76-4747E85CBC2D}"/>
                </a:ext>
              </a:extLst>
            </p:cNvPr>
            <p:cNvPicPr>
              <a:picLocks noChangeAspect="1"/>
            </p:cNvPicPr>
            <p:nvPr/>
          </p:nvPicPr>
          <p:blipFill rotWithShape="1">
            <a:blip r:embed="rId11"/>
            <a:srcRect l="62620"/>
            <a:stretch/>
          </p:blipFill>
          <p:spPr>
            <a:xfrm>
              <a:off x="8165235" y="4599431"/>
              <a:ext cx="1905644" cy="2306315"/>
            </a:xfrm>
            <a:prstGeom prst="rect">
              <a:avLst/>
            </a:prstGeom>
          </p:spPr>
        </p:pic>
        <p:pic>
          <p:nvPicPr>
            <p:cNvPr id="15" name="图片 14">
              <a:extLst>
                <a:ext uri="{FF2B5EF4-FFF2-40B4-BE49-F238E27FC236}">
                  <a16:creationId xmlns:a16="http://schemas.microsoft.com/office/drawing/2014/main" id="{A0871AAD-C64E-476B-B7CF-7CF78769B31C}"/>
                </a:ext>
              </a:extLst>
            </p:cNvPr>
            <p:cNvPicPr>
              <a:picLocks noChangeAspect="1"/>
            </p:cNvPicPr>
            <p:nvPr/>
          </p:nvPicPr>
          <p:blipFill>
            <a:blip r:embed="rId12"/>
            <a:srcRect t="299" r="62214"/>
            <a:stretch>
              <a:fillRect/>
            </a:stretch>
          </p:blipFill>
          <p:spPr>
            <a:xfrm>
              <a:off x="10065135" y="4613561"/>
              <a:ext cx="1932556" cy="2313830"/>
            </a:xfrm>
            <a:prstGeom prst="rect">
              <a:avLst/>
            </a:prstGeom>
          </p:spPr>
        </p:pic>
      </p:grpSp>
    </p:spTree>
    <p:extLst>
      <p:ext uri="{BB962C8B-B14F-4D97-AF65-F5344CB8AC3E}">
        <p14:creationId xmlns:p14="http://schemas.microsoft.com/office/powerpoint/2010/main" val="1796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01295"/>
            <a:ext cx="4984115"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1"/>
            </p:custDataLst>
          </p:nvPr>
        </p:nvPicPr>
        <p:blipFill>
          <a:blip r:embed="rId4"/>
          <a:srcRect l="59656"/>
          <a:stretch>
            <a:fillRect/>
          </a:stretch>
        </p:blipFill>
        <p:spPr>
          <a:xfrm>
            <a:off x="7273290" y="1341755"/>
            <a:ext cx="4918710" cy="5516245"/>
          </a:xfrm>
          <a:prstGeom prst="rect">
            <a:avLst/>
          </a:prstGeom>
        </p:spPr>
      </p:pic>
      <p:sp>
        <p:nvSpPr>
          <p:cNvPr id="6" name="文本框 5"/>
          <p:cNvSpPr txBox="1"/>
          <p:nvPr/>
        </p:nvSpPr>
        <p:spPr>
          <a:xfrm>
            <a:off x="805180" y="1630680"/>
            <a:ext cx="5821045" cy="1938020"/>
          </a:xfrm>
          <a:prstGeom prst="rect">
            <a:avLst/>
          </a:prstGeom>
          <a:solidFill>
            <a:schemeClr val="bg1"/>
          </a:solidFill>
        </p:spPr>
        <p:txBody>
          <a:bodyPr wrap="square" rtlCol="0" anchor="t">
            <a:spAutoFit/>
          </a:bodyPr>
          <a:lstStyle/>
          <a:p>
            <a:endParaRPr lang="zh-CN" altLang="en-US" sz="1200"/>
          </a:p>
          <a:p>
            <a:endParaRPr lang="zh-CN" altLang="en-US" sz="1200"/>
          </a:p>
          <a:p>
            <a:pPr lvl="0"/>
            <a:r>
              <a:rPr lang="en-US" altLang="zh-CN" sz="1200"/>
              <a:t>1.</a:t>
            </a:r>
            <a:r>
              <a:rPr lang="zh-CN" altLang="en-US" sz="1200"/>
              <a:t>挖掘并尊重乡村建筑的整体特色，形成乡村建筑设计导则</a:t>
            </a:r>
          </a:p>
          <a:p>
            <a:pPr lvl="0"/>
            <a:r>
              <a:rPr lang="en-US" altLang="zh-CN" sz="1200"/>
              <a:t>2.</a:t>
            </a:r>
            <a:r>
              <a:rPr lang="zh-CN" altLang="en-US" sz="1200"/>
              <a:t>对原有建筑科学分级，针对性地采取改造措施</a:t>
            </a:r>
          </a:p>
          <a:p>
            <a:pPr lvl="0"/>
            <a:r>
              <a:rPr lang="en-US" altLang="zh-CN" sz="1200"/>
              <a:t>3.</a:t>
            </a:r>
            <a:r>
              <a:rPr lang="zh-CN" altLang="en-US" sz="1200"/>
              <a:t>尊重村庄肌理，植入新建住房</a:t>
            </a:r>
          </a:p>
          <a:p>
            <a:pPr lvl="0"/>
            <a:r>
              <a:rPr lang="en-US" altLang="zh-CN" sz="1200"/>
              <a:t>4.</a:t>
            </a:r>
            <a:r>
              <a:rPr lang="zh-CN" altLang="en-US" sz="1200"/>
              <a:t>延用传统工艺，运用当地材料，保持新旧建筑相协调 </a:t>
            </a:r>
          </a:p>
          <a:p>
            <a:pPr lvl="0"/>
            <a:r>
              <a:rPr lang="en-US" altLang="zh-CN" sz="1200"/>
              <a:t>5.</a:t>
            </a:r>
            <a:r>
              <a:rPr lang="zh-CN" altLang="en-US" sz="1200"/>
              <a:t>合理采用现代工具和方法，提升旧民居居住品质</a:t>
            </a:r>
          </a:p>
          <a:p>
            <a:pPr lvl="0"/>
            <a:r>
              <a:rPr lang="en-US" altLang="zh-CN" sz="1200"/>
              <a:t>6.</a:t>
            </a:r>
            <a:r>
              <a:rPr lang="zh-CN" altLang="en-US" sz="1200"/>
              <a:t>创新定义住宅使用和运营模式</a:t>
            </a:r>
          </a:p>
          <a:p>
            <a:endParaRPr lang="zh-CN" altLang="en-US" sz="1200"/>
          </a:p>
          <a:p>
            <a:endParaRPr lang="zh-CN" altLang="en-US" sz="1200"/>
          </a:p>
        </p:txBody>
      </p:sp>
      <p:sp>
        <p:nvSpPr>
          <p:cNvPr id="12" name="文本框 11"/>
          <p:cNvSpPr txBox="1"/>
          <p:nvPr/>
        </p:nvSpPr>
        <p:spPr>
          <a:xfrm>
            <a:off x="805180" y="1341755"/>
            <a:ext cx="4973955" cy="583565"/>
          </a:xfrm>
          <a:prstGeom prst="rect">
            <a:avLst/>
          </a:prstGeom>
          <a:noFill/>
        </p:spPr>
        <p:txBody>
          <a:bodyPr wrap="square" rtlCol="0">
            <a:spAutoFit/>
          </a:bodyPr>
          <a:lstStyle/>
          <a:p>
            <a:r>
              <a:rPr lang="en-US" altLang="zh-CN" sz="1600" b="1"/>
              <a:t>价值主张</a:t>
            </a:r>
          </a:p>
          <a:p>
            <a:r>
              <a:rPr lang="en-US" altLang="zh-CN" sz="1600" b="1"/>
              <a:t>VALUE PROPOSITION</a:t>
            </a:r>
          </a:p>
        </p:txBody>
      </p:sp>
      <p:sp>
        <p:nvSpPr>
          <p:cNvPr id="13" name="文本框 12"/>
          <p:cNvSpPr txBox="1"/>
          <p:nvPr/>
        </p:nvSpPr>
        <p:spPr>
          <a:xfrm>
            <a:off x="805180" y="4661535"/>
            <a:ext cx="1193165" cy="1383665"/>
          </a:xfrm>
          <a:prstGeom prst="rect">
            <a:avLst/>
          </a:prstGeom>
          <a:noFill/>
        </p:spPr>
        <p:txBody>
          <a:bodyPr wrap="square" rtlCol="0" anchor="t">
            <a:spAutoFit/>
          </a:bodyPr>
          <a:lstStyle/>
          <a:p>
            <a:r>
              <a:rPr lang="zh-CN" altLang="en-US" sz="1200"/>
              <a:t>建筑风貌</a:t>
            </a:r>
          </a:p>
          <a:p>
            <a:r>
              <a:rPr lang="zh-CN" altLang="en-US" sz="1200"/>
              <a:t>功能</a:t>
            </a:r>
          </a:p>
          <a:p>
            <a:r>
              <a:rPr lang="zh-CN" altLang="en-US" sz="1200"/>
              <a:t>结构</a:t>
            </a:r>
          </a:p>
          <a:p>
            <a:r>
              <a:rPr lang="zh-CN" altLang="en-US" sz="1200"/>
              <a:t>村庄肌理</a:t>
            </a:r>
          </a:p>
          <a:p>
            <a:r>
              <a:rPr lang="zh-CN" altLang="en-US" sz="1200"/>
              <a:t>建筑类型</a:t>
            </a:r>
          </a:p>
          <a:p>
            <a:r>
              <a:rPr lang="zh-CN" altLang="en-US" sz="1200"/>
              <a:t>材料</a:t>
            </a:r>
          </a:p>
          <a:p>
            <a:r>
              <a:rPr lang="zh-CN" altLang="en-US" sz="1200"/>
              <a:t>建造工艺</a:t>
            </a:r>
          </a:p>
        </p:txBody>
      </p:sp>
      <p:sp>
        <p:nvSpPr>
          <p:cNvPr id="14" name="文本框 13"/>
          <p:cNvSpPr txBox="1"/>
          <p:nvPr/>
        </p:nvSpPr>
        <p:spPr>
          <a:xfrm>
            <a:off x="805180" y="3905250"/>
            <a:ext cx="2540000" cy="583565"/>
          </a:xfrm>
          <a:prstGeom prst="rect">
            <a:avLst/>
          </a:prstGeom>
          <a:noFill/>
        </p:spPr>
        <p:txBody>
          <a:bodyPr wrap="square" rtlCol="0" anchor="t">
            <a:spAutoFit/>
          </a:bodyPr>
          <a:lstStyle/>
          <a:p>
            <a:r>
              <a:rPr lang="zh-CN" altLang="en-US" sz="1600" b="1"/>
              <a:t>硬指标</a:t>
            </a:r>
          </a:p>
          <a:p>
            <a:r>
              <a:rPr lang="zh-CN" altLang="en-US" sz="1600" b="1"/>
              <a:t>HARD PERFERMANCES</a:t>
            </a:r>
          </a:p>
        </p:txBody>
      </p:sp>
      <p:sp>
        <p:nvSpPr>
          <p:cNvPr id="15" name="文本框 14"/>
          <p:cNvSpPr txBox="1"/>
          <p:nvPr/>
        </p:nvSpPr>
        <p:spPr>
          <a:xfrm>
            <a:off x="4086225" y="3905250"/>
            <a:ext cx="2540000" cy="583565"/>
          </a:xfrm>
          <a:prstGeom prst="rect">
            <a:avLst/>
          </a:prstGeom>
          <a:noFill/>
        </p:spPr>
        <p:txBody>
          <a:bodyPr wrap="square" rtlCol="0" anchor="t">
            <a:spAutoFit/>
          </a:bodyPr>
          <a:lstStyle/>
          <a:p>
            <a:r>
              <a:rPr lang="zh-CN" altLang="en-US" sz="1600" b="1"/>
              <a:t>软指标 </a:t>
            </a:r>
          </a:p>
          <a:p>
            <a:r>
              <a:rPr lang="zh-CN" altLang="en-US" sz="1600" b="1"/>
              <a:t>SOFT PERFERMANCES</a:t>
            </a:r>
          </a:p>
        </p:txBody>
      </p:sp>
      <p:sp>
        <p:nvSpPr>
          <p:cNvPr id="16" name="文本框 15"/>
          <p:cNvSpPr txBox="1"/>
          <p:nvPr/>
        </p:nvSpPr>
        <p:spPr>
          <a:xfrm>
            <a:off x="4086225" y="4661535"/>
            <a:ext cx="2540000" cy="1014730"/>
          </a:xfrm>
          <a:prstGeom prst="rect">
            <a:avLst/>
          </a:prstGeom>
          <a:noFill/>
        </p:spPr>
        <p:txBody>
          <a:bodyPr wrap="square" rtlCol="0" anchor="t">
            <a:spAutoFit/>
          </a:bodyPr>
          <a:lstStyle/>
          <a:p>
            <a:r>
              <a:rPr lang="zh-CN" altLang="en-US" sz="1200"/>
              <a:t>个性化</a:t>
            </a:r>
          </a:p>
          <a:p>
            <a:r>
              <a:rPr lang="zh-CN" altLang="en-US" sz="1200"/>
              <a:t>艺术性</a:t>
            </a:r>
          </a:p>
          <a:p>
            <a:r>
              <a:rPr lang="zh-CN" altLang="en-US" sz="1200"/>
              <a:t>舒适性</a:t>
            </a:r>
          </a:p>
          <a:p>
            <a:r>
              <a:rPr lang="zh-CN" altLang="en-US" sz="1200"/>
              <a:t>结合产业</a:t>
            </a:r>
          </a:p>
          <a:p>
            <a:r>
              <a:rPr lang="zh-CN" altLang="en-US" sz="1200"/>
              <a:t>多种运营方式</a:t>
            </a:r>
          </a:p>
        </p:txBody>
      </p:sp>
      <p:sp>
        <p:nvSpPr>
          <p:cNvPr id="17" name="文本框 16"/>
          <p:cNvSpPr txBox="1"/>
          <p:nvPr/>
        </p:nvSpPr>
        <p:spPr>
          <a:xfrm>
            <a:off x="271780" y="313055"/>
            <a:ext cx="4973955" cy="460375"/>
          </a:xfrm>
          <a:prstGeom prst="rect">
            <a:avLst/>
          </a:prstGeom>
          <a:noFill/>
        </p:spPr>
        <p:txBody>
          <a:bodyPr wrap="square" rtlCol="0">
            <a:spAutoFit/>
          </a:bodyPr>
          <a:lstStyle/>
          <a:p>
            <a:r>
              <a:rPr lang="en-US" altLang="zh-CN" sz="2400" b="1">
                <a:solidFill>
                  <a:schemeClr val="bg1"/>
                </a:solidFill>
              </a:rPr>
              <a:t>3.1.1 </a:t>
            </a:r>
            <a:r>
              <a:rPr lang="zh-CN" altLang="en-US" sz="2400" b="1">
                <a:solidFill>
                  <a:schemeClr val="bg1"/>
                </a:solidFill>
              </a:rPr>
              <a:t>九大方向价值主张及指标</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rcRect l="62109"/>
          <a:stretch>
            <a:fillRect/>
          </a:stretch>
        </p:blipFill>
        <p:spPr>
          <a:xfrm>
            <a:off x="7572375" y="1346835"/>
            <a:ext cx="4619625" cy="5511165"/>
          </a:xfrm>
          <a:prstGeom prst="rect">
            <a:avLst/>
          </a:prstGeom>
        </p:spPr>
      </p:pic>
      <p:sp>
        <p:nvSpPr>
          <p:cNvPr id="13" name="文本框 12"/>
          <p:cNvSpPr txBox="1"/>
          <p:nvPr/>
        </p:nvSpPr>
        <p:spPr>
          <a:xfrm>
            <a:off x="805180" y="1341755"/>
            <a:ext cx="4973955" cy="583565"/>
          </a:xfrm>
          <a:prstGeom prst="rect">
            <a:avLst/>
          </a:prstGeom>
          <a:noFill/>
        </p:spPr>
        <p:txBody>
          <a:bodyPr wrap="square" rtlCol="0">
            <a:spAutoFit/>
          </a:bodyPr>
          <a:lstStyle/>
          <a:p>
            <a:r>
              <a:rPr lang="en-US" altLang="zh-CN" sz="1600" b="1"/>
              <a:t>价值主张</a:t>
            </a:r>
          </a:p>
          <a:p>
            <a:r>
              <a:rPr lang="en-US" altLang="zh-CN" sz="1600" b="1"/>
              <a:t>VALUE PROPOSITION</a:t>
            </a:r>
          </a:p>
        </p:txBody>
      </p:sp>
      <p:sp>
        <p:nvSpPr>
          <p:cNvPr id="11" name="文本框 10"/>
          <p:cNvSpPr txBox="1"/>
          <p:nvPr/>
        </p:nvSpPr>
        <p:spPr>
          <a:xfrm>
            <a:off x="810260" y="1997075"/>
            <a:ext cx="4059555" cy="1014730"/>
          </a:xfrm>
          <a:prstGeom prst="rect">
            <a:avLst/>
          </a:prstGeom>
          <a:noFill/>
        </p:spPr>
        <p:txBody>
          <a:bodyPr wrap="square" rtlCol="0" anchor="t">
            <a:spAutoFit/>
          </a:bodyPr>
          <a:lstStyle/>
          <a:p>
            <a:r>
              <a:rPr lang="en-US" altLang="zh-CN" sz="1200"/>
              <a:t>1.</a:t>
            </a:r>
            <a:r>
              <a:rPr lang="zh-CN" altLang="en-US" sz="1200"/>
              <a:t>提倡行人友好，实现乡村可持续发展</a:t>
            </a:r>
          </a:p>
          <a:p>
            <a:r>
              <a:rPr lang="en-US" altLang="zh-CN" sz="1200"/>
              <a:t>2.</a:t>
            </a:r>
            <a:r>
              <a:rPr lang="zh-CN" altLang="en-US" sz="1200"/>
              <a:t>构建分层级的路网体系，有机串联乡村“三生”空间</a:t>
            </a:r>
          </a:p>
          <a:p>
            <a:r>
              <a:rPr lang="en-US" altLang="zh-CN" sz="1200"/>
              <a:t>3.</a:t>
            </a:r>
            <a:r>
              <a:rPr lang="zh-CN" altLang="en-US" sz="1200"/>
              <a:t>铺地设计凸显乡村特色</a:t>
            </a:r>
          </a:p>
          <a:p>
            <a:r>
              <a:rPr lang="en-US" altLang="zh-CN" sz="1200"/>
              <a:t>4.</a:t>
            </a:r>
            <a:r>
              <a:rPr lang="zh-CN" altLang="en-US" sz="1200"/>
              <a:t>适度增设导引系统，传承传统文化 </a:t>
            </a:r>
          </a:p>
          <a:p>
            <a:r>
              <a:rPr lang="en-US" altLang="zh-CN" sz="1200"/>
              <a:t>5.</a:t>
            </a:r>
            <a:r>
              <a:rPr lang="zh-CN" altLang="en-US" sz="1200"/>
              <a:t>设计弹性化的乡村静态交通停车空间 </a:t>
            </a:r>
          </a:p>
        </p:txBody>
      </p:sp>
      <p:sp>
        <p:nvSpPr>
          <p:cNvPr id="14" name="文本框 13"/>
          <p:cNvSpPr txBox="1"/>
          <p:nvPr/>
        </p:nvSpPr>
        <p:spPr>
          <a:xfrm>
            <a:off x="805180" y="4661535"/>
            <a:ext cx="1193165" cy="1198880"/>
          </a:xfrm>
          <a:prstGeom prst="rect">
            <a:avLst/>
          </a:prstGeom>
          <a:noFill/>
        </p:spPr>
        <p:txBody>
          <a:bodyPr wrap="square" rtlCol="0" anchor="t">
            <a:spAutoFit/>
          </a:bodyPr>
          <a:lstStyle/>
          <a:p>
            <a:r>
              <a:rPr lang="zh-CN" altLang="en-US" sz="1200"/>
              <a:t>可达性</a:t>
            </a:r>
          </a:p>
          <a:p>
            <a:r>
              <a:rPr lang="zh-CN" altLang="en-US" sz="1200"/>
              <a:t>连续性</a:t>
            </a:r>
          </a:p>
          <a:p>
            <a:r>
              <a:rPr lang="zh-CN" altLang="en-US" sz="1200"/>
              <a:t>安全性 </a:t>
            </a:r>
          </a:p>
          <a:p>
            <a:r>
              <a:rPr lang="zh-CN" altLang="en-US" sz="1200"/>
              <a:t>路网结构</a:t>
            </a:r>
          </a:p>
          <a:p>
            <a:r>
              <a:rPr lang="zh-CN" altLang="en-US" sz="1200"/>
              <a:t>材料</a:t>
            </a:r>
          </a:p>
          <a:p>
            <a:r>
              <a:rPr lang="zh-CN" altLang="en-US" sz="1200"/>
              <a:t>建造工艺</a:t>
            </a:r>
          </a:p>
        </p:txBody>
      </p:sp>
      <p:sp>
        <p:nvSpPr>
          <p:cNvPr id="15" name="文本框 14"/>
          <p:cNvSpPr txBox="1"/>
          <p:nvPr/>
        </p:nvSpPr>
        <p:spPr>
          <a:xfrm>
            <a:off x="805180" y="3905250"/>
            <a:ext cx="2540000" cy="583565"/>
          </a:xfrm>
          <a:prstGeom prst="rect">
            <a:avLst/>
          </a:prstGeom>
          <a:noFill/>
        </p:spPr>
        <p:txBody>
          <a:bodyPr wrap="square" rtlCol="0" anchor="t">
            <a:spAutoFit/>
          </a:bodyPr>
          <a:lstStyle/>
          <a:p>
            <a:r>
              <a:rPr lang="zh-CN" altLang="en-US" sz="1600" b="1"/>
              <a:t>硬指标</a:t>
            </a:r>
          </a:p>
          <a:p>
            <a:r>
              <a:rPr lang="zh-CN" altLang="en-US" sz="1600" b="1"/>
              <a:t>HARD PERFERMANCES</a:t>
            </a:r>
          </a:p>
        </p:txBody>
      </p:sp>
      <p:sp>
        <p:nvSpPr>
          <p:cNvPr id="16" name="文本框 15"/>
          <p:cNvSpPr txBox="1"/>
          <p:nvPr/>
        </p:nvSpPr>
        <p:spPr>
          <a:xfrm>
            <a:off x="4086225" y="3905250"/>
            <a:ext cx="2540000" cy="583565"/>
          </a:xfrm>
          <a:prstGeom prst="rect">
            <a:avLst/>
          </a:prstGeom>
          <a:noFill/>
        </p:spPr>
        <p:txBody>
          <a:bodyPr wrap="square" rtlCol="0" anchor="t">
            <a:spAutoFit/>
          </a:bodyPr>
          <a:lstStyle/>
          <a:p>
            <a:r>
              <a:rPr lang="zh-CN" altLang="en-US" sz="1600" b="1"/>
              <a:t>软指标 </a:t>
            </a:r>
          </a:p>
          <a:p>
            <a:r>
              <a:rPr lang="zh-CN" altLang="en-US" sz="1600" b="1"/>
              <a:t>SOFT PERFERMANCES</a:t>
            </a:r>
          </a:p>
        </p:txBody>
      </p:sp>
      <p:sp>
        <p:nvSpPr>
          <p:cNvPr id="17" name="文本框 16"/>
          <p:cNvSpPr txBox="1"/>
          <p:nvPr/>
        </p:nvSpPr>
        <p:spPr>
          <a:xfrm>
            <a:off x="4086225" y="4661535"/>
            <a:ext cx="2540000" cy="1198880"/>
          </a:xfrm>
          <a:prstGeom prst="rect">
            <a:avLst/>
          </a:prstGeom>
          <a:noFill/>
        </p:spPr>
        <p:txBody>
          <a:bodyPr wrap="square" rtlCol="0" anchor="t">
            <a:spAutoFit/>
          </a:bodyPr>
          <a:lstStyle/>
          <a:p>
            <a:r>
              <a:rPr lang="zh-CN" altLang="en-US" sz="1200"/>
              <a:t>舒适性</a:t>
            </a:r>
          </a:p>
          <a:p>
            <a:r>
              <a:rPr lang="zh-CN" altLang="en-US" sz="1200"/>
              <a:t>文化传承 </a:t>
            </a:r>
          </a:p>
          <a:p>
            <a:r>
              <a:rPr lang="zh-CN" altLang="en-US" sz="1200"/>
              <a:t>乡村意象</a:t>
            </a:r>
          </a:p>
          <a:p>
            <a:r>
              <a:rPr lang="zh-CN" altLang="en-US" sz="1200"/>
              <a:t>文化艺术性 </a:t>
            </a:r>
          </a:p>
          <a:p>
            <a:r>
              <a:rPr lang="zh-CN" altLang="en-US" sz="1200"/>
              <a:t>生态友好性</a:t>
            </a:r>
          </a:p>
          <a:p>
            <a:r>
              <a:rPr lang="zh-CN" altLang="en-US" sz="1200"/>
              <a:t>公众参与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62620"/>
          <a:stretch/>
        </p:blipFill>
        <p:spPr>
          <a:xfrm>
            <a:off x="7634604" y="1344295"/>
            <a:ext cx="4557395" cy="5513705"/>
          </a:xfrm>
          <a:prstGeom prst="rect">
            <a:avLst/>
          </a:prstGeom>
        </p:spPr>
      </p:pic>
      <p:sp>
        <p:nvSpPr>
          <p:cNvPr id="5" name="矩形 4"/>
          <p:cNvSpPr/>
          <p:nvPr/>
        </p:nvSpPr>
        <p:spPr>
          <a:xfrm>
            <a:off x="-23495" y="1303020"/>
            <a:ext cx="7658100" cy="554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05180" y="1341755"/>
            <a:ext cx="4973955" cy="583565"/>
          </a:xfrm>
          <a:prstGeom prst="rect">
            <a:avLst/>
          </a:prstGeom>
          <a:noFill/>
        </p:spPr>
        <p:txBody>
          <a:bodyPr wrap="square" rtlCol="0">
            <a:spAutoFit/>
          </a:bodyPr>
          <a:lstStyle/>
          <a:p>
            <a:r>
              <a:rPr lang="en-US" altLang="zh-CN" sz="1600" b="1"/>
              <a:t>价值主张</a:t>
            </a:r>
          </a:p>
          <a:p>
            <a:r>
              <a:rPr lang="en-US" altLang="zh-CN" sz="1600" b="1"/>
              <a:t>VALUE PROPOSITION</a:t>
            </a:r>
          </a:p>
        </p:txBody>
      </p:sp>
      <p:sp>
        <p:nvSpPr>
          <p:cNvPr id="14" name="文本框 13"/>
          <p:cNvSpPr txBox="1"/>
          <p:nvPr/>
        </p:nvSpPr>
        <p:spPr>
          <a:xfrm>
            <a:off x="805180" y="4661535"/>
            <a:ext cx="1193165" cy="829945"/>
          </a:xfrm>
          <a:prstGeom prst="rect">
            <a:avLst/>
          </a:prstGeom>
          <a:noFill/>
        </p:spPr>
        <p:txBody>
          <a:bodyPr wrap="square" rtlCol="0" anchor="t">
            <a:spAutoFit/>
          </a:bodyPr>
          <a:lstStyle/>
          <a:p>
            <a:r>
              <a:rPr lang="zh-CN" altLang="en-US" sz="1200"/>
              <a:t>无障碍</a:t>
            </a:r>
          </a:p>
          <a:p>
            <a:r>
              <a:rPr lang="zh-CN" altLang="en-US" sz="1200"/>
              <a:t>可达性</a:t>
            </a:r>
          </a:p>
          <a:p>
            <a:r>
              <a:rPr lang="zh-CN" altLang="en-US" sz="1200"/>
              <a:t>场地设施</a:t>
            </a:r>
          </a:p>
          <a:p>
            <a:r>
              <a:rPr lang="zh-CN" altLang="en-US" sz="1200"/>
              <a:t>景观</a:t>
            </a:r>
          </a:p>
        </p:txBody>
      </p:sp>
      <p:sp>
        <p:nvSpPr>
          <p:cNvPr id="15" name="文本框 14"/>
          <p:cNvSpPr txBox="1"/>
          <p:nvPr/>
        </p:nvSpPr>
        <p:spPr>
          <a:xfrm>
            <a:off x="805180" y="3905250"/>
            <a:ext cx="2540000" cy="583565"/>
          </a:xfrm>
          <a:prstGeom prst="rect">
            <a:avLst/>
          </a:prstGeom>
          <a:noFill/>
        </p:spPr>
        <p:txBody>
          <a:bodyPr wrap="square" rtlCol="0" anchor="t">
            <a:spAutoFit/>
          </a:bodyPr>
          <a:lstStyle/>
          <a:p>
            <a:r>
              <a:rPr lang="zh-CN" altLang="en-US" sz="1600" b="1"/>
              <a:t>硬指标</a:t>
            </a:r>
          </a:p>
          <a:p>
            <a:r>
              <a:rPr lang="zh-CN" altLang="en-US" sz="1600" b="1"/>
              <a:t>HARD PERFERMANCES</a:t>
            </a:r>
          </a:p>
        </p:txBody>
      </p:sp>
      <p:sp>
        <p:nvSpPr>
          <p:cNvPr id="16" name="文本框 15"/>
          <p:cNvSpPr txBox="1"/>
          <p:nvPr/>
        </p:nvSpPr>
        <p:spPr>
          <a:xfrm>
            <a:off x="4086225" y="3905250"/>
            <a:ext cx="2540000" cy="583565"/>
          </a:xfrm>
          <a:prstGeom prst="rect">
            <a:avLst/>
          </a:prstGeom>
          <a:noFill/>
        </p:spPr>
        <p:txBody>
          <a:bodyPr wrap="square" rtlCol="0" anchor="t">
            <a:spAutoFit/>
          </a:bodyPr>
          <a:lstStyle/>
          <a:p>
            <a:r>
              <a:rPr lang="zh-CN" altLang="en-US" sz="1600" b="1"/>
              <a:t>软指标 </a:t>
            </a:r>
          </a:p>
          <a:p>
            <a:r>
              <a:rPr lang="zh-CN" altLang="en-US" sz="1600" b="1"/>
              <a:t>SOFT PERFERMANCES</a:t>
            </a:r>
          </a:p>
        </p:txBody>
      </p:sp>
      <p:sp>
        <p:nvSpPr>
          <p:cNvPr id="17" name="文本框 16"/>
          <p:cNvSpPr txBox="1"/>
          <p:nvPr/>
        </p:nvSpPr>
        <p:spPr>
          <a:xfrm>
            <a:off x="4086225" y="4661535"/>
            <a:ext cx="2540000" cy="829945"/>
          </a:xfrm>
          <a:prstGeom prst="rect">
            <a:avLst/>
          </a:prstGeom>
          <a:noFill/>
        </p:spPr>
        <p:txBody>
          <a:bodyPr wrap="square" rtlCol="0" anchor="t">
            <a:spAutoFit/>
          </a:bodyPr>
          <a:lstStyle/>
          <a:p>
            <a:r>
              <a:rPr lang="zh-CN" altLang="en-US" sz="1200"/>
              <a:t>功能复合</a:t>
            </a:r>
          </a:p>
          <a:p>
            <a:r>
              <a:rPr lang="zh-CN" altLang="en-US" sz="1200"/>
              <a:t>康复与医疗</a:t>
            </a:r>
          </a:p>
          <a:p>
            <a:r>
              <a:rPr lang="zh-CN" altLang="en-US" sz="1200"/>
              <a:t>护理照料</a:t>
            </a:r>
          </a:p>
          <a:p>
            <a:r>
              <a:rPr lang="zh-CN" altLang="en-US" sz="1200"/>
              <a:t>心理需求</a:t>
            </a:r>
          </a:p>
        </p:txBody>
      </p:sp>
      <p:sp>
        <p:nvSpPr>
          <p:cNvPr id="11" name="文本框 10"/>
          <p:cNvSpPr txBox="1"/>
          <p:nvPr/>
        </p:nvSpPr>
        <p:spPr>
          <a:xfrm>
            <a:off x="810260" y="1997075"/>
            <a:ext cx="4059555" cy="829945"/>
          </a:xfrm>
          <a:prstGeom prst="rect">
            <a:avLst/>
          </a:prstGeom>
          <a:noFill/>
        </p:spPr>
        <p:txBody>
          <a:bodyPr wrap="square" rtlCol="0" anchor="t">
            <a:spAutoFit/>
          </a:bodyPr>
          <a:lstStyle/>
          <a:p>
            <a:r>
              <a:rPr lang="en-US" sz="1200"/>
              <a:t>1.</a:t>
            </a:r>
            <a:r>
              <a:rPr sz="1200"/>
              <a:t>改造闲置农居发展乡村养老 </a:t>
            </a:r>
          </a:p>
          <a:p>
            <a:r>
              <a:rPr lang="en-US" sz="1200"/>
              <a:t>2.</a:t>
            </a:r>
            <a:r>
              <a:rPr sz="1200"/>
              <a:t>营造人性化的外部空间环境 </a:t>
            </a:r>
          </a:p>
          <a:p>
            <a:r>
              <a:rPr lang="en-US" sz="1200"/>
              <a:t>3.</a:t>
            </a:r>
            <a:r>
              <a:rPr sz="1200"/>
              <a:t>公共服务设施的适老化配置</a:t>
            </a:r>
          </a:p>
          <a:p>
            <a:r>
              <a:rPr lang="en-US" sz="1200"/>
              <a:t>4.</a:t>
            </a:r>
            <a:r>
              <a:rPr sz="1200"/>
              <a:t>传统民居的适老化改造 </a:t>
            </a:r>
            <a:r>
              <a:rPr lang="zh-CN" altLang="en-US" sz="12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rotWithShape="1">
          <a:blip r:embed="rId3"/>
          <a:srcRect l="62617"/>
          <a:stretch/>
        </p:blipFill>
        <p:spPr>
          <a:xfrm>
            <a:off x="7634605" y="1354455"/>
            <a:ext cx="4558030" cy="5503545"/>
          </a:xfrm>
          <a:prstGeom prst="rect">
            <a:avLst/>
          </a:prstGeom>
        </p:spPr>
      </p:pic>
      <p:sp>
        <p:nvSpPr>
          <p:cNvPr id="6" name="矩形 5"/>
          <p:cNvSpPr/>
          <p:nvPr/>
        </p:nvSpPr>
        <p:spPr>
          <a:xfrm>
            <a:off x="-23495" y="1303020"/>
            <a:ext cx="7658100" cy="554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05180" y="1341755"/>
            <a:ext cx="4973955" cy="583565"/>
          </a:xfrm>
          <a:prstGeom prst="rect">
            <a:avLst/>
          </a:prstGeom>
          <a:noFill/>
        </p:spPr>
        <p:txBody>
          <a:bodyPr wrap="square" rtlCol="0">
            <a:spAutoFit/>
          </a:bodyPr>
          <a:lstStyle/>
          <a:p>
            <a:r>
              <a:rPr lang="en-US" altLang="zh-CN" sz="1600" b="1"/>
              <a:t>价值主张</a:t>
            </a:r>
          </a:p>
          <a:p>
            <a:r>
              <a:rPr lang="en-US" altLang="zh-CN" sz="1600" b="1"/>
              <a:t>VALUE PROPOSITION</a:t>
            </a:r>
          </a:p>
        </p:txBody>
      </p:sp>
      <p:sp>
        <p:nvSpPr>
          <p:cNvPr id="14" name="文本框 13"/>
          <p:cNvSpPr txBox="1"/>
          <p:nvPr/>
        </p:nvSpPr>
        <p:spPr>
          <a:xfrm>
            <a:off x="805180" y="4661535"/>
            <a:ext cx="1193165" cy="1014730"/>
          </a:xfrm>
          <a:prstGeom prst="rect">
            <a:avLst/>
          </a:prstGeom>
          <a:noFill/>
        </p:spPr>
        <p:txBody>
          <a:bodyPr wrap="square" rtlCol="0" anchor="t">
            <a:spAutoFit/>
          </a:bodyPr>
          <a:lstStyle/>
          <a:p>
            <a:r>
              <a:rPr lang="zh-CN" altLang="en-US" sz="1200"/>
              <a:t>安全性</a:t>
            </a:r>
          </a:p>
          <a:p>
            <a:r>
              <a:rPr lang="zh-CN" altLang="en-US" sz="1200"/>
              <a:t>材料</a:t>
            </a:r>
          </a:p>
          <a:p>
            <a:r>
              <a:rPr lang="zh-CN" altLang="en-US" sz="1200"/>
              <a:t>建造工艺 </a:t>
            </a:r>
          </a:p>
          <a:p>
            <a:r>
              <a:rPr lang="zh-CN" altLang="en-US" sz="1200"/>
              <a:t>景观</a:t>
            </a:r>
          </a:p>
          <a:p>
            <a:r>
              <a:rPr lang="zh-CN" altLang="en-US" sz="1200"/>
              <a:t>功能</a:t>
            </a:r>
          </a:p>
        </p:txBody>
      </p:sp>
      <p:sp>
        <p:nvSpPr>
          <p:cNvPr id="15" name="文本框 14"/>
          <p:cNvSpPr txBox="1"/>
          <p:nvPr/>
        </p:nvSpPr>
        <p:spPr>
          <a:xfrm>
            <a:off x="805180" y="3905250"/>
            <a:ext cx="2540000" cy="583565"/>
          </a:xfrm>
          <a:prstGeom prst="rect">
            <a:avLst/>
          </a:prstGeom>
          <a:noFill/>
        </p:spPr>
        <p:txBody>
          <a:bodyPr wrap="square" rtlCol="0" anchor="t">
            <a:spAutoFit/>
          </a:bodyPr>
          <a:lstStyle/>
          <a:p>
            <a:r>
              <a:rPr lang="zh-CN" altLang="en-US" sz="1600" b="1"/>
              <a:t>硬指标</a:t>
            </a:r>
          </a:p>
          <a:p>
            <a:r>
              <a:rPr lang="zh-CN" altLang="en-US" sz="1600" b="1"/>
              <a:t>HARD PERFERMANCES</a:t>
            </a:r>
          </a:p>
        </p:txBody>
      </p:sp>
      <p:sp>
        <p:nvSpPr>
          <p:cNvPr id="16" name="文本框 15"/>
          <p:cNvSpPr txBox="1"/>
          <p:nvPr/>
        </p:nvSpPr>
        <p:spPr>
          <a:xfrm>
            <a:off x="4086225" y="3905250"/>
            <a:ext cx="2540000" cy="583565"/>
          </a:xfrm>
          <a:prstGeom prst="rect">
            <a:avLst/>
          </a:prstGeom>
          <a:noFill/>
        </p:spPr>
        <p:txBody>
          <a:bodyPr wrap="square" rtlCol="0" anchor="t">
            <a:spAutoFit/>
          </a:bodyPr>
          <a:lstStyle/>
          <a:p>
            <a:r>
              <a:rPr lang="zh-CN" altLang="en-US" sz="1600" b="1"/>
              <a:t>软指标 </a:t>
            </a:r>
          </a:p>
          <a:p>
            <a:r>
              <a:rPr lang="zh-CN" altLang="en-US" sz="1600" b="1"/>
              <a:t>SOFT PERFERMANCES</a:t>
            </a:r>
          </a:p>
        </p:txBody>
      </p:sp>
      <p:sp>
        <p:nvSpPr>
          <p:cNvPr id="17" name="文本框 16"/>
          <p:cNvSpPr txBox="1"/>
          <p:nvPr/>
        </p:nvSpPr>
        <p:spPr>
          <a:xfrm>
            <a:off x="4086225" y="4661535"/>
            <a:ext cx="2540000" cy="1198880"/>
          </a:xfrm>
          <a:prstGeom prst="rect">
            <a:avLst/>
          </a:prstGeom>
          <a:noFill/>
        </p:spPr>
        <p:txBody>
          <a:bodyPr wrap="square" rtlCol="0" anchor="t">
            <a:spAutoFit/>
          </a:bodyPr>
          <a:lstStyle/>
          <a:p>
            <a:r>
              <a:rPr lang="zh-CN" altLang="en-US" sz="1200"/>
              <a:t>儿童友好性</a:t>
            </a:r>
          </a:p>
          <a:p>
            <a:r>
              <a:rPr lang="zh-CN" altLang="en-US" sz="1200"/>
              <a:t>文化艺术性 </a:t>
            </a:r>
          </a:p>
          <a:p>
            <a:r>
              <a:rPr lang="zh-CN" altLang="en-US" sz="1200"/>
              <a:t>文化传承</a:t>
            </a:r>
          </a:p>
          <a:p>
            <a:r>
              <a:rPr lang="zh-CN" altLang="en-US" sz="1200"/>
              <a:t>公众参与 </a:t>
            </a:r>
          </a:p>
          <a:p>
            <a:r>
              <a:rPr lang="zh-CN" altLang="en-US" sz="1200"/>
              <a:t>教育启发性</a:t>
            </a:r>
          </a:p>
          <a:p>
            <a:r>
              <a:rPr lang="zh-CN" altLang="en-US" sz="1200"/>
              <a:t>生态友好性</a:t>
            </a:r>
          </a:p>
        </p:txBody>
      </p:sp>
      <p:sp>
        <p:nvSpPr>
          <p:cNvPr id="11" name="文本框 10"/>
          <p:cNvSpPr txBox="1"/>
          <p:nvPr/>
        </p:nvSpPr>
        <p:spPr>
          <a:xfrm>
            <a:off x="810260" y="1997075"/>
            <a:ext cx="4059555" cy="829945"/>
          </a:xfrm>
          <a:prstGeom prst="rect">
            <a:avLst/>
          </a:prstGeom>
          <a:noFill/>
        </p:spPr>
        <p:txBody>
          <a:bodyPr wrap="square" rtlCol="0" anchor="t">
            <a:spAutoFit/>
          </a:bodyPr>
          <a:lstStyle/>
          <a:p>
            <a:r>
              <a:rPr lang="en-US" sz="1200"/>
              <a:t>1.创造富有活力的乡村儿童乐园 </a:t>
            </a:r>
          </a:p>
          <a:p>
            <a:r>
              <a:rPr lang="en-US" altLang="zh-CN" sz="1200"/>
              <a:t>2.</a:t>
            </a:r>
            <a:r>
              <a:rPr lang="zh-CN" altLang="en-US" sz="1200"/>
              <a:t>改造建设多功能的乡村图书馆，提升文化艺术氛围</a:t>
            </a:r>
          </a:p>
          <a:p>
            <a:r>
              <a:rPr lang="en-US" altLang="zh-CN" sz="1200"/>
              <a:t>3.</a:t>
            </a:r>
            <a:r>
              <a:rPr lang="zh-CN" altLang="en-US" sz="1200"/>
              <a:t>将生态环境教育融入乡村空间</a:t>
            </a:r>
          </a:p>
          <a:p>
            <a:r>
              <a:rPr lang="en-US" altLang="zh-CN" sz="1200"/>
              <a:t>4.</a:t>
            </a:r>
            <a:r>
              <a:rPr lang="zh-CN" altLang="en-US" sz="1200"/>
              <a:t>塑造主题性的乡土研学基地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srcRect l="63940"/>
          <a:stretch/>
        </p:blipFill>
        <p:spPr>
          <a:xfrm>
            <a:off x="7795967" y="1344295"/>
            <a:ext cx="4396668" cy="5513705"/>
          </a:xfrm>
          <a:prstGeom prst="rect">
            <a:avLst/>
          </a:prstGeom>
        </p:spPr>
      </p:pic>
      <p:sp>
        <p:nvSpPr>
          <p:cNvPr id="6" name="矩形 5"/>
          <p:cNvSpPr/>
          <p:nvPr/>
        </p:nvSpPr>
        <p:spPr>
          <a:xfrm>
            <a:off x="-23495" y="1303020"/>
            <a:ext cx="7658100" cy="554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05180" y="1341755"/>
            <a:ext cx="4973955" cy="583565"/>
          </a:xfrm>
          <a:prstGeom prst="rect">
            <a:avLst/>
          </a:prstGeom>
          <a:noFill/>
        </p:spPr>
        <p:txBody>
          <a:bodyPr wrap="square" rtlCol="0">
            <a:spAutoFit/>
          </a:bodyPr>
          <a:lstStyle/>
          <a:p>
            <a:r>
              <a:rPr lang="en-US" altLang="zh-CN" sz="1600" b="1"/>
              <a:t>价值主张</a:t>
            </a:r>
          </a:p>
          <a:p>
            <a:r>
              <a:rPr lang="en-US" altLang="zh-CN" sz="1600" b="1"/>
              <a:t>VALUE PROPOSITION</a:t>
            </a:r>
          </a:p>
        </p:txBody>
      </p:sp>
      <p:sp>
        <p:nvSpPr>
          <p:cNvPr id="14" name="文本框 13"/>
          <p:cNvSpPr txBox="1"/>
          <p:nvPr/>
        </p:nvSpPr>
        <p:spPr>
          <a:xfrm>
            <a:off x="805180" y="4661535"/>
            <a:ext cx="1193165" cy="1198880"/>
          </a:xfrm>
          <a:prstGeom prst="rect">
            <a:avLst/>
          </a:prstGeom>
          <a:noFill/>
        </p:spPr>
        <p:txBody>
          <a:bodyPr wrap="square" rtlCol="0" anchor="t">
            <a:spAutoFit/>
          </a:bodyPr>
          <a:lstStyle/>
          <a:p>
            <a:r>
              <a:rPr lang="zh-CN" altLang="en-US" sz="1200"/>
              <a:t>功能</a:t>
            </a:r>
          </a:p>
          <a:p>
            <a:r>
              <a:rPr lang="zh-CN" altLang="en-US" sz="1200"/>
              <a:t>结构</a:t>
            </a:r>
          </a:p>
          <a:p>
            <a:r>
              <a:rPr lang="zh-CN" altLang="en-US" sz="1200"/>
              <a:t>景观</a:t>
            </a:r>
          </a:p>
          <a:p>
            <a:r>
              <a:rPr lang="zh-CN" altLang="en-US" sz="1200"/>
              <a:t>材料</a:t>
            </a:r>
          </a:p>
          <a:p>
            <a:r>
              <a:rPr lang="zh-CN" altLang="en-US" sz="1200"/>
              <a:t>空间形式</a:t>
            </a:r>
          </a:p>
          <a:p>
            <a:r>
              <a:rPr lang="zh-CN" altLang="en-US" sz="1200"/>
              <a:t>村庄肌理</a:t>
            </a:r>
          </a:p>
        </p:txBody>
      </p:sp>
      <p:sp>
        <p:nvSpPr>
          <p:cNvPr id="15" name="文本框 14"/>
          <p:cNvSpPr txBox="1"/>
          <p:nvPr/>
        </p:nvSpPr>
        <p:spPr>
          <a:xfrm>
            <a:off x="805180" y="3905250"/>
            <a:ext cx="2540000" cy="583565"/>
          </a:xfrm>
          <a:prstGeom prst="rect">
            <a:avLst/>
          </a:prstGeom>
          <a:noFill/>
        </p:spPr>
        <p:txBody>
          <a:bodyPr wrap="square" rtlCol="0" anchor="t">
            <a:spAutoFit/>
          </a:bodyPr>
          <a:lstStyle/>
          <a:p>
            <a:r>
              <a:rPr lang="zh-CN" altLang="en-US" sz="1600" b="1"/>
              <a:t>硬指标</a:t>
            </a:r>
          </a:p>
          <a:p>
            <a:r>
              <a:rPr lang="zh-CN" altLang="en-US" sz="1600" b="1"/>
              <a:t>HARD PERFERMANCES</a:t>
            </a:r>
          </a:p>
        </p:txBody>
      </p:sp>
      <p:sp>
        <p:nvSpPr>
          <p:cNvPr id="16" name="文本框 15"/>
          <p:cNvSpPr txBox="1"/>
          <p:nvPr/>
        </p:nvSpPr>
        <p:spPr>
          <a:xfrm>
            <a:off x="4086225" y="3905250"/>
            <a:ext cx="2540000" cy="583565"/>
          </a:xfrm>
          <a:prstGeom prst="rect">
            <a:avLst/>
          </a:prstGeom>
          <a:noFill/>
        </p:spPr>
        <p:txBody>
          <a:bodyPr wrap="square" rtlCol="0" anchor="t">
            <a:spAutoFit/>
          </a:bodyPr>
          <a:lstStyle/>
          <a:p>
            <a:r>
              <a:rPr lang="zh-CN" altLang="en-US" sz="1600" b="1"/>
              <a:t>软指标 </a:t>
            </a:r>
          </a:p>
          <a:p>
            <a:r>
              <a:rPr lang="zh-CN" altLang="en-US" sz="1600" b="1"/>
              <a:t>SOFT PERFERMANCES</a:t>
            </a:r>
          </a:p>
        </p:txBody>
      </p:sp>
      <p:sp>
        <p:nvSpPr>
          <p:cNvPr id="17" name="文本框 16"/>
          <p:cNvSpPr txBox="1"/>
          <p:nvPr/>
        </p:nvSpPr>
        <p:spPr>
          <a:xfrm>
            <a:off x="4086225" y="4661535"/>
            <a:ext cx="2540000" cy="829945"/>
          </a:xfrm>
          <a:prstGeom prst="rect">
            <a:avLst/>
          </a:prstGeom>
          <a:noFill/>
        </p:spPr>
        <p:txBody>
          <a:bodyPr wrap="square" rtlCol="0" anchor="t">
            <a:spAutoFit/>
          </a:bodyPr>
          <a:lstStyle/>
          <a:p>
            <a:r>
              <a:rPr lang="zh-CN" altLang="en-US" sz="1200"/>
              <a:t>连续性</a:t>
            </a:r>
          </a:p>
          <a:p>
            <a:r>
              <a:rPr lang="zh-CN" altLang="en-US" sz="1200"/>
              <a:t>经济性</a:t>
            </a:r>
          </a:p>
          <a:p>
            <a:r>
              <a:rPr lang="zh-CN" altLang="en-US" sz="1200"/>
              <a:t>场所氛围</a:t>
            </a:r>
          </a:p>
          <a:p>
            <a:r>
              <a:rPr lang="zh-CN" altLang="en-US" sz="1200"/>
              <a:t>公众参与</a:t>
            </a:r>
          </a:p>
        </p:txBody>
      </p:sp>
      <p:sp>
        <p:nvSpPr>
          <p:cNvPr id="11" name="文本框 10"/>
          <p:cNvSpPr txBox="1"/>
          <p:nvPr/>
        </p:nvSpPr>
        <p:spPr>
          <a:xfrm>
            <a:off x="810260" y="1997075"/>
            <a:ext cx="4059555" cy="1014730"/>
          </a:xfrm>
          <a:prstGeom prst="rect">
            <a:avLst/>
          </a:prstGeom>
          <a:noFill/>
        </p:spPr>
        <p:txBody>
          <a:bodyPr wrap="square" rtlCol="0" anchor="t">
            <a:spAutoFit/>
          </a:bodyPr>
          <a:lstStyle/>
          <a:p>
            <a:r>
              <a:rPr lang="en-US" sz="1200"/>
              <a:t>1.整体梳理乡村公共空间体系 </a:t>
            </a:r>
          </a:p>
          <a:p>
            <a:r>
              <a:rPr lang="en-US" altLang="zh-CN" sz="1200"/>
              <a:t>2.</a:t>
            </a:r>
            <a:r>
              <a:rPr lang="zh-CN" altLang="en-US" sz="1200"/>
              <a:t>改造旧建筑，复兴传统公共空间</a:t>
            </a:r>
          </a:p>
          <a:p>
            <a:r>
              <a:rPr lang="en-US" altLang="zh-CN" sz="1200"/>
              <a:t>3.</a:t>
            </a:r>
            <a:r>
              <a:rPr lang="zh-CN" altLang="en-US" sz="1200"/>
              <a:t>尊重乡土原生秩序，植入新乡村公共空间</a:t>
            </a:r>
          </a:p>
          <a:p>
            <a:r>
              <a:rPr lang="en-US" altLang="zh-CN" sz="1200"/>
              <a:t>4.</a:t>
            </a:r>
            <a:r>
              <a:rPr lang="zh-CN" altLang="en-US" sz="1200"/>
              <a:t>结合乡村景观完善服务设施</a:t>
            </a:r>
          </a:p>
          <a:p>
            <a:r>
              <a:rPr lang="en-US" altLang="zh-CN" sz="1200"/>
              <a:t>5.</a:t>
            </a:r>
            <a:r>
              <a:rPr lang="zh-CN" altLang="en-US" sz="1200"/>
              <a:t>特色活动与乡村景点紧密结合，丰富集庆活动新模式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62620"/>
          <a:stretch/>
        </p:blipFill>
        <p:spPr>
          <a:xfrm>
            <a:off x="7634604" y="1355090"/>
            <a:ext cx="4557395" cy="5502910"/>
          </a:xfrm>
          <a:prstGeom prst="rect">
            <a:avLst/>
          </a:prstGeom>
        </p:spPr>
      </p:pic>
      <p:sp>
        <p:nvSpPr>
          <p:cNvPr id="5" name="矩形 4"/>
          <p:cNvSpPr/>
          <p:nvPr/>
        </p:nvSpPr>
        <p:spPr>
          <a:xfrm>
            <a:off x="-23495" y="1303020"/>
            <a:ext cx="7658100" cy="554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05180" y="1341755"/>
            <a:ext cx="4973955" cy="583565"/>
          </a:xfrm>
          <a:prstGeom prst="rect">
            <a:avLst/>
          </a:prstGeom>
          <a:noFill/>
        </p:spPr>
        <p:txBody>
          <a:bodyPr wrap="square" rtlCol="0">
            <a:spAutoFit/>
          </a:bodyPr>
          <a:lstStyle/>
          <a:p>
            <a:r>
              <a:rPr lang="en-US" altLang="zh-CN" sz="1600" b="1"/>
              <a:t>价值主张</a:t>
            </a:r>
          </a:p>
          <a:p>
            <a:r>
              <a:rPr lang="en-US" altLang="zh-CN" sz="1600" b="1"/>
              <a:t>VALUE PROPOSITION</a:t>
            </a:r>
          </a:p>
        </p:txBody>
      </p:sp>
      <p:sp>
        <p:nvSpPr>
          <p:cNvPr id="14" name="文本框 13"/>
          <p:cNvSpPr txBox="1"/>
          <p:nvPr/>
        </p:nvSpPr>
        <p:spPr>
          <a:xfrm>
            <a:off x="805180" y="4661535"/>
            <a:ext cx="1193165" cy="829945"/>
          </a:xfrm>
          <a:prstGeom prst="rect">
            <a:avLst/>
          </a:prstGeom>
          <a:noFill/>
        </p:spPr>
        <p:txBody>
          <a:bodyPr wrap="square" rtlCol="0" anchor="t">
            <a:spAutoFit/>
          </a:bodyPr>
          <a:lstStyle/>
          <a:p>
            <a:r>
              <a:rPr lang="zh-CN" altLang="en-US" sz="1200"/>
              <a:t>功能</a:t>
            </a:r>
          </a:p>
          <a:p>
            <a:r>
              <a:rPr lang="zh-CN" altLang="en-US" sz="1200"/>
              <a:t>村庄肌理</a:t>
            </a:r>
          </a:p>
          <a:p>
            <a:r>
              <a:rPr lang="zh-CN" altLang="en-US" sz="1200"/>
              <a:t>材料</a:t>
            </a:r>
          </a:p>
          <a:p>
            <a:r>
              <a:rPr lang="zh-CN" altLang="en-US" sz="1200"/>
              <a:t>营造工艺</a:t>
            </a:r>
          </a:p>
        </p:txBody>
      </p:sp>
      <p:sp>
        <p:nvSpPr>
          <p:cNvPr id="15" name="文本框 14"/>
          <p:cNvSpPr txBox="1"/>
          <p:nvPr/>
        </p:nvSpPr>
        <p:spPr>
          <a:xfrm>
            <a:off x="805180" y="3905250"/>
            <a:ext cx="2540000" cy="583565"/>
          </a:xfrm>
          <a:prstGeom prst="rect">
            <a:avLst/>
          </a:prstGeom>
          <a:noFill/>
        </p:spPr>
        <p:txBody>
          <a:bodyPr wrap="square" rtlCol="0" anchor="t">
            <a:spAutoFit/>
          </a:bodyPr>
          <a:lstStyle/>
          <a:p>
            <a:r>
              <a:rPr lang="zh-CN" altLang="en-US" sz="1600" b="1"/>
              <a:t>硬指标</a:t>
            </a:r>
          </a:p>
          <a:p>
            <a:r>
              <a:rPr lang="zh-CN" altLang="en-US" sz="1600" b="1"/>
              <a:t>HARD PERFERMANCES</a:t>
            </a:r>
          </a:p>
        </p:txBody>
      </p:sp>
      <p:sp>
        <p:nvSpPr>
          <p:cNvPr id="16" name="文本框 15"/>
          <p:cNvSpPr txBox="1"/>
          <p:nvPr/>
        </p:nvSpPr>
        <p:spPr>
          <a:xfrm>
            <a:off x="4086225" y="3905250"/>
            <a:ext cx="2540000" cy="583565"/>
          </a:xfrm>
          <a:prstGeom prst="rect">
            <a:avLst/>
          </a:prstGeom>
          <a:noFill/>
        </p:spPr>
        <p:txBody>
          <a:bodyPr wrap="square" rtlCol="0" anchor="t">
            <a:spAutoFit/>
          </a:bodyPr>
          <a:lstStyle/>
          <a:p>
            <a:r>
              <a:rPr lang="zh-CN" altLang="en-US" sz="1600" b="1"/>
              <a:t>软指标 </a:t>
            </a:r>
          </a:p>
          <a:p>
            <a:r>
              <a:rPr lang="zh-CN" altLang="en-US" sz="1600" b="1"/>
              <a:t>SOFT PERFERMANCES</a:t>
            </a:r>
          </a:p>
        </p:txBody>
      </p:sp>
      <p:sp>
        <p:nvSpPr>
          <p:cNvPr id="17" name="文本框 16"/>
          <p:cNvSpPr txBox="1"/>
          <p:nvPr/>
        </p:nvSpPr>
        <p:spPr>
          <a:xfrm>
            <a:off x="4086225" y="4661535"/>
            <a:ext cx="2540000" cy="829945"/>
          </a:xfrm>
          <a:prstGeom prst="rect">
            <a:avLst/>
          </a:prstGeom>
          <a:noFill/>
        </p:spPr>
        <p:txBody>
          <a:bodyPr wrap="square" rtlCol="0" anchor="t">
            <a:spAutoFit/>
          </a:bodyPr>
          <a:lstStyle/>
          <a:p>
            <a:r>
              <a:rPr lang="zh-CN" altLang="en-US" sz="1200"/>
              <a:t>乡村意象 </a:t>
            </a:r>
          </a:p>
          <a:p>
            <a:r>
              <a:rPr lang="zh-CN" altLang="en-US" sz="1200"/>
              <a:t>场所氛围</a:t>
            </a:r>
          </a:p>
          <a:p>
            <a:r>
              <a:rPr lang="zh-CN" altLang="en-US" sz="1200"/>
              <a:t>文化传承 </a:t>
            </a:r>
          </a:p>
          <a:p>
            <a:r>
              <a:rPr lang="zh-CN" altLang="en-US" sz="1200"/>
              <a:t>公众参与</a:t>
            </a:r>
          </a:p>
        </p:txBody>
      </p:sp>
      <p:sp>
        <p:nvSpPr>
          <p:cNvPr id="11" name="文本框 10"/>
          <p:cNvSpPr txBox="1"/>
          <p:nvPr/>
        </p:nvSpPr>
        <p:spPr>
          <a:xfrm>
            <a:off x="810260" y="1997075"/>
            <a:ext cx="4059555" cy="1198880"/>
          </a:xfrm>
          <a:prstGeom prst="rect">
            <a:avLst/>
          </a:prstGeom>
          <a:noFill/>
        </p:spPr>
        <p:txBody>
          <a:bodyPr wrap="square" rtlCol="0" anchor="t">
            <a:spAutoFit/>
          </a:bodyPr>
          <a:lstStyle/>
          <a:p>
            <a:r>
              <a:rPr lang="en-US" sz="1200"/>
              <a:t>1.就地取材，营造具有地方特色的村口空间</a:t>
            </a:r>
          </a:p>
          <a:p>
            <a:r>
              <a:rPr lang="en-US" sz="1200"/>
              <a:t>2.重塑当地村民的日常行为空间</a:t>
            </a:r>
          </a:p>
          <a:p>
            <a:r>
              <a:rPr lang="en-US" sz="1200"/>
              <a:t>3.营造当地文化传承与展览空间</a:t>
            </a:r>
          </a:p>
          <a:p>
            <a:r>
              <a:rPr lang="en-US" sz="1200"/>
              <a:t>4.整体性的空间博物馆模式</a:t>
            </a:r>
          </a:p>
          <a:p>
            <a:r>
              <a:rPr lang="en-US" sz="1200"/>
              <a:t>5.挖掘并合理利用传统建筑细部特色</a:t>
            </a:r>
          </a:p>
          <a:p>
            <a:r>
              <a:rPr lang="en-US" sz="1200"/>
              <a:t>6.为传统庆典活动提供更好的空间载体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17619"/>
            <a:ext cx="10515600" cy="1325563"/>
          </a:xfrm>
        </p:spPr>
        <p:txBody>
          <a:bodyPr/>
          <a:lstStyle/>
          <a:p>
            <a:pPr algn="ctr"/>
            <a:r>
              <a:rPr lang="zh-CN" altLang="en-US" dirty="0"/>
              <a:t>目  录</a:t>
            </a:r>
          </a:p>
        </p:txBody>
      </p:sp>
      <p:sp>
        <p:nvSpPr>
          <p:cNvPr id="4" name="矩形 3"/>
          <p:cNvSpPr/>
          <p:nvPr/>
        </p:nvSpPr>
        <p:spPr>
          <a:xfrm>
            <a:off x="673234" y="2714918"/>
            <a:ext cx="1970202" cy="490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t>行业背景与市场</a:t>
            </a:r>
          </a:p>
        </p:txBody>
      </p:sp>
      <p:sp>
        <p:nvSpPr>
          <p:cNvPr id="5" name="矩形 4"/>
          <p:cNvSpPr/>
          <p:nvPr/>
        </p:nvSpPr>
        <p:spPr>
          <a:xfrm>
            <a:off x="2850825" y="2714918"/>
            <a:ext cx="1970202" cy="490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t>我们做什么</a:t>
            </a:r>
          </a:p>
        </p:txBody>
      </p:sp>
      <p:sp>
        <p:nvSpPr>
          <p:cNvPr id="6" name="矩形 5"/>
          <p:cNvSpPr/>
          <p:nvPr/>
        </p:nvSpPr>
        <p:spPr>
          <a:xfrm>
            <a:off x="5028416" y="2714915"/>
            <a:ext cx="1970202" cy="490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t>如何做</a:t>
            </a:r>
          </a:p>
        </p:txBody>
      </p:sp>
      <p:sp>
        <p:nvSpPr>
          <p:cNvPr id="7" name="矩形 6"/>
          <p:cNvSpPr/>
          <p:nvPr/>
        </p:nvSpPr>
        <p:spPr>
          <a:xfrm>
            <a:off x="7206007" y="2714918"/>
            <a:ext cx="1970202" cy="490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t>为什么是我们</a:t>
            </a:r>
          </a:p>
        </p:txBody>
      </p:sp>
      <p:sp>
        <p:nvSpPr>
          <p:cNvPr id="8" name="矩形 7"/>
          <p:cNvSpPr/>
          <p:nvPr/>
        </p:nvSpPr>
        <p:spPr>
          <a:xfrm>
            <a:off x="9383598" y="2714918"/>
            <a:ext cx="2102698" cy="49019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dirty="0"/>
              <a:t>财务预算</a:t>
            </a:r>
          </a:p>
        </p:txBody>
      </p:sp>
      <p:sp>
        <p:nvSpPr>
          <p:cNvPr id="11" name="文本框 10"/>
          <p:cNvSpPr txBox="1"/>
          <p:nvPr/>
        </p:nvSpPr>
        <p:spPr>
          <a:xfrm>
            <a:off x="578353" y="2575294"/>
            <a:ext cx="519694" cy="769441"/>
          </a:xfrm>
          <a:prstGeom prst="rect">
            <a:avLst/>
          </a:prstGeom>
          <a:noFill/>
        </p:spPr>
        <p:txBody>
          <a:bodyPr wrap="none" rtlCol="0">
            <a:spAutoFit/>
          </a:bodyPr>
          <a:lstStyle/>
          <a:p>
            <a:r>
              <a:rPr lang="en-US" altLang="zh-CN" sz="4400" dirty="0">
                <a:solidFill>
                  <a:schemeClr val="bg1"/>
                </a:solidFill>
                <a:latin typeface="Alibaba Sans Heavy" panose="020B0903020203040204" pitchFamily="34" charset="0"/>
                <a:cs typeface="Alibaba Sans Heavy" panose="020B0903020203040204" pitchFamily="34" charset="0"/>
              </a:rPr>
              <a:t>1</a:t>
            </a:r>
            <a:endParaRPr lang="zh-CN" altLang="en-US" sz="4400" dirty="0">
              <a:solidFill>
                <a:schemeClr val="bg1"/>
              </a:solidFill>
              <a:latin typeface="Alibaba Sans Heavy" panose="020B0903020203040204" pitchFamily="34" charset="0"/>
              <a:cs typeface="Alibaba Sans Heavy" panose="020B0903020203040204" pitchFamily="34" charset="0"/>
            </a:endParaRPr>
          </a:p>
        </p:txBody>
      </p:sp>
      <p:sp>
        <p:nvSpPr>
          <p:cNvPr id="12" name="文本框 11"/>
          <p:cNvSpPr txBox="1"/>
          <p:nvPr/>
        </p:nvSpPr>
        <p:spPr>
          <a:xfrm>
            <a:off x="2772573" y="2575292"/>
            <a:ext cx="519694" cy="769441"/>
          </a:xfrm>
          <a:prstGeom prst="rect">
            <a:avLst/>
          </a:prstGeom>
          <a:noFill/>
        </p:spPr>
        <p:txBody>
          <a:bodyPr wrap="none" rtlCol="0">
            <a:spAutoFit/>
          </a:bodyPr>
          <a:lstStyle/>
          <a:p>
            <a:r>
              <a:rPr lang="en-US" altLang="zh-CN" sz="4400" dirty="0">
                <a:solidFill>
                  <a:schemeClr val="bg1"/>
                </a:solidFill>
                <a:latin typeface="Alibaba Sans Heavy" panose="020B0903020203040204" pitchFamily="34" charset="0"/>
                <a:cs typeface="Alibaba Sans Heavy" panose="020B0903020203040204" pitchFamily="34" charset="0"/>
              </a:rPr>
              <a:t>2</a:t>
            </a:r>
            <a:endParaRPr lang="zh-CN" altLang="en-US" sz="4400" dirty="0">
              <a:solidFill>
                <a:schemeClr val="bg1"/>
              </a:solidFill>
              <a:latin typeface="Alibaba Sans Heavy" panose="020B0903020203040204" pitchFamily="34" charset="0"/>
              <a:cs typeface="Alibaba Sans Heavy" panose="020B0903020203040204" pitchFamily="34" charset="0"/>
            </a:endParaRPr>
          </a:p>
        </p:txBody>
      </p:sp>
      <p:sp>
        <p:nvSpPr>
          <p:cNvPr id="13" name="文本框 12"/>
          <p:cNvSpPr txBox="1"/>
          <p:nvPr/>
        </p:nvSpPr>
        <p:spPr>
          <a:xfrm>
            <a:off x="4931750" y="2575292"/>
            <a:ext cx="519694" cy="769441"/>
          </a:xfrm>
          <a:prstGeom prst="rect">
            <a:avLst/>
          </a:prstGeom>
          <a:noFill/>
        </p:spPr>
        <p:txBody>
          <a:bodyPr wrap="none" rtlCol="0">
            <a:spAutoFit/>
          </a:bodyPr>
          <a:lstStyle/>
          <a:p>
            <a:r>
              <a:rPr lang="en-US" altLang="zh-CN" sz="4400" dirty="0">
                <a:solidFill>
                  <a:schemeClr val="bg1"/>
                </a:solidFill>
                <a:latin typeface="Alibaba Sans Heavy" panose="020B0903020203040204" pitchFamily="34" charset="0"/>
                <a:cs typeface="Alibaba Sans Heavy" panose="020B0903020203040204" pitchFamily="34" charset="0"/>
              </a:rPr>
              <a:t>3</a:t>
            </a:r>
            <a:endParaRPr lang="zh-CN" altLang="en-US" sz="4400" dirty="0">
              <a:solidFill>
                <a:schemeClr val="bg1"/>
              </a:solidFill>
              <a:latin typeface="Alibaba Sans Heavy" panose="020B0903020203040204" pitchFamily="34" charset="0"/>
              <a:cs typeface="Alibaba Sans Heavy" panose="020B0903020203040204" pitchFamily="34" charset="0"/>
            </a:endParaRPr>
          </a:p>
        </p:txBody>
      </p:sp>
      <p:sp>
        <p:nvSpPr>
          <p:cNvPr id="14" name="文本框 13"/>
          <p:cNvSpPr txBox="1"/>
          <p:nvPr/>
        </p:nvSpPr>
        <p:spPr>
          <a:xfrm>
            <a:off x="7130327" y="2575292"/>
            <a:ext cx="519694" cy="769441"/>
          </a:xfrm>
          <a:prstGeom prst="rect">
            <a:avLst/>
          </a:prstGeom>
          <a:noFill/>
        </p:spPr>
        <p:txBody>
          <a:bodyPr wrap="none" rtlCol="0">
            <a:spAutoFit/>
          </a:bodyPr>
          <a:lstStyle/>
          <a:p>
            <a:r>
              <a:rPr lang="en-US" altLang="zh-CN" sz="4400" dirty="0">
                <a:solidFill>
                  <a:schemeClr val="bg1"/>
                </a:solidFill>
                <a:latin typeface="Alibaba Sans Heavy" panose="020B0903020203040204" pitchFamily="34" charset="0"/>
                <a:cs typeface="Alibaba Sans Heavy" panose="020B0903020203040204" pitchFamily="34" charset="0"/>
              </a:rPr>
              <a:t>4</a:t>
            </a:r>
            <a:endParaRPr lang="zh-CN" altLang="en-US" sz="4400" dirty="0">
              <a:solidFill>
                <a:schemeClr val="bg1"/>
              </a:solidFill>
              <a:latin typeface="Alibaba Sans Heavy" panose="020B0903020203040204" pitchFamily="34" charset="0"/>
              <a:cs typeface="Alibaba Sans Heavy" panose="020B0903020203040204" pitchFamily="34" charset="0"/>
            </a:endParaRPr>
          </a:p>
        </p:txBody>
      </p:sp>
      <p:sp>
        <p:nvSpPr>
          <p:cNvPr id="15" name="文本框 14"/>
          <p:cNvSpPr txBox="1"/>
          <p:nvPr/>
        </p:nvSpPr>
        <p:spPr>
          <a:xfrm>
            <a:off x="9289504" y="2575292"/>
            <a:ext cx="519694" cy="769441"/>
          </a:xfrm>
          <a:prstGeom prst="rect">
            <a:avLst/>
          </a:prstGeom>
          <a:noFill/>
        </p:spPr>
        <p:txBody>
          <a:bodyPr wrap="none" rtlCol="0">
            <a:spAutoFit/>
          </a:bodyPr>
          <a:lstStyle/>
          <a:p>
            <a:r>
              <a:rPr lang="en-US" altLang="zh-CN" sz="4400" dirty="0">
                <a:solidFill>
                  <a:schemeClr val="bg1"/>
                </a:solidFill>
                <a:latin typeface="Alibaba Sans Heavy" panose="020B0903020203040204" pitchFamily="34" charset="0"/>
                <a:cs typeface="Alibaba Sans Heavy" panose="020B0903020203040204" pitchFamily="34" charset="0"/>
              </a:rPr>
              <a:t>5</a:t>
            </a:r>
            <a:endParaRPr lang="zh-CN" altLang="en-US" sz="4400" dirty="0">
              <a:solidFill>
                <a:schemeClr val="bg1"/>
              </a:solidFill>
              <a:latin typeface="Alibaba Sans Heavy" panose="020B0903020203040204" pitchFamily="34" charset="0"/>
              <a:cs typeface="Alibaba Sans Heavy" panose="020B0903020203040204" pitchFamily="34" charset="0"/>
            </a:endParaRPr>
          </a:p>
        </p:txBody>
      </p:sp>
      <p:sp>
        <p:nvSpPr>
          <p:cNvPr id="18" name="文本框 17"/>
          <p:cNvSpPr txBox="1"/>
          <p:nvPr/>
        </p:nvSpPr>
        <p:spPr>
          <a:xfrm>
            <a:off x="7767687" y="3344733"/>
            <a:ext cx="1408522" cy="338554"/>
          </a:xfrm>
          <a:prstGeom prst="rect">
            <a:avLst/>
          </a:prstGeom>
          <a:noFill/>
        </p:spPr>
        <p:txBody>
          <a:bodyPr wrap="square" rtlCol="0">
            <a:spAutoFit/>
          </a:bodyPr>
          <a:lstStyle/>
          <a:p>
            <a:pPr algn="r"/>
            <a:r>
              <a:rPr lang="en-US" altLang="zh-CN" sz="1600" dirty="0"/>
              <a:t>4.1</a:t>
            </a:r>
            <a:r>
              <a:rPr lang="zh-CN" altLang="en-US" sz="1600" dirty="0"/>
              <a:t>团队介绍</a:t>
            </a:r>
          </a:p>
        </p:txBody>
      </p:sp>
      <p:sp>
        <p:nvSpPr>
          <p:cNvPr id="19" name="文本框 18"/>
          <p:cNvSpPr txBox="1"/>
          <p:nvPr/>
        </p:nvSpPr>
        <p:spPr>
          <a:xfrm>
            <a:off x="7767687" y="3714065"/>
            <a:ext cx="1408522" cy="338554"/>
          </a:xfrm>
          <a:prstGeom prst="rect">
            <a:avLst/>
          </a:prstGeom>
          <a:noFill/>
        </p:spPr>
        <p:txBody>
          <a:bodyPr wrap="square" rtlCol="0">
            <a:spAutoFit/>
          </a:bodyPr>
          <a:lstStyle/>
          <a:p>
            <a:pPr algn="r"/>
            <a:r>
              <a:rPr lang="en-US" altLang="zh-CN" sz="1600" dirty="0"/>
              <a:t>4.2</a:t>
            </a:r>
            <a:r>
              <a:rPr lang="zh-CN" altLang="en-US" sz="1600" dirty="0"/>
              <a:t>团队优势</a:t>
            </a:r>
          </a:p>
        </p:txBody>
      </p:sp>
      <p:sp>
        <p:nvSpPr>
          <p:cNvPr id="20" name="文本框 19"/>
          <p:cNvSpPr txBox="1"/>
          <p:nvPr/>
        </p:nvSpPr>
        <p:spPr>
          <a:xfrm>
            <a:off x="838200" y="3344733"/>
            <a:ext cx="1805236" cy="338554"/>
          </a:xfrm>
          <a:prstGeom prst="rect">
            <a:avLst/>
          </a:prstGeom>
          <a:noFill/>
        </p:spPr>
        <p:txBody>
          <a:bodyPr wrap="square" rtlCol="0">
            <a:spAutoFit/>
          </a:bodyPr>
          <a:lstStyle/>
          <a:p>
            <a:pPr algn="r"/>
            <a:r>
              <a:rPr lang="en-US" altLang="zh-CN" sz="1600" dirty="0"/>
              <a:t>1.1</a:t>
            </a:r>
            <a:r>
              <a:rPr lang="zh-CN" altLang="en-US" sz="1600" dirty="0"/>
              <a:t>背景与市场</a:t>
            </a:r>
          </a:p>
        </p:txBody>
      </p:sp>
      <p:sp>
        <p:nvSpPr>
          <p:cNvPr id="21" name="文本框 20"/>
          <p:cNvSpPr txBox="1"/>
          <p:nvPr/>
        </p:nvSpPr>
        <p:spPr>
          <a:xfrm>
            <a:off x="673234" y="3714065"/>
            <a:ext cx="1970202" cy="338554"/>
          </a:xfrm>
          <a:prstGeom prst="rect">
            <a:avLst/>
          </a:prstGeom>
          <a:noFill/>
        </p:spPr>
        <p:txBody>
          <a:bodyPr wrap="square" rtlCol="0">
            <a:spAutoFit/>
          </a:bodyPr>
          <a:lstStyle/>
          <a:p>
            <a:pPr algn="r"/>
            <a:r>
              <a:rPr lang="en-US" altLang="zh-CN" sz="1600" dirty="0"/>
              <a:t>1.2</a:t>
            </a:r>
            <a:r>
              <a:rPr lang="zh-CN" altLang="en-US" sz="1600" dirty="0"/>
              <a:t>痛点与机会</a:t>
            </a:r>
          </a:p>
        </p:txBody>
      </p:sp>
      <p:sp>
        <p:nvSpPr>
          <p:cNvPr id="24" name="文本框 23"/>
          <p:cNvSpPr txBox="1"/>
          <p:nvPr/>
        </p:nvSpPr>
        <p:spPr>
          <a:xfrm>
            <a:off x="5590096" y="3369448"/>
            <a:ext cx="1408522" cy="338554"/>
          </a:xfrm>
          <a:prstGeom prst="rect">
            <a:avLst/>
          </a:prstGeom>
          <a:noFill/>
        </p:spPr>
        <p:txBody>
          <a:bodyPr wrap="square" rtlCol="0">
            <a:spAutoFit/>
          </a:bodyPr>
          <a:lstStyle/>
          <a:p>
            <a:pPr algn="r"/>
            <a:r>
              <a:rPr lang="en-US" altLang="zh-CN" sz="1600" dirty="0"/>
              <a:t>3.1</a:t>
            </a:r>
            <a:r>
              <a:rPr lang="zh-CN" altLang="en-US" sz="1600" dirty="0"/>
              <a:t>解决方案</a:t>
            </a:r>
          </a:p>
        </p:txBody>
      </p:sp>
      <p:sp>
        <p:nvSpPr>
          <p:cNvPr id="25" name="文本框 24"/>
          <p:cNvSpPr txBox="1"/>
          <p:nvPr/>
        </p:nvSpPr>
        <p:spPr>
          <a:xfrm>
            <a:off x="5590096" y="3738780"/>
            <a:ext cx="1408522" cy="338554"/>
          </a:xfrm>
          <a:prstGeom prst="rect">
            <a:avLst/>
          </a:prstGeom>
          <a:noFill/>
        </p:spPr>
        <p:txBody>
          <a:bodyPr wrap="square" rtlCol="0">
            <a:spAutoFit/>
          </a:bodyPr>
          <a:lstStyle/>
          <a:p>
            <a:pPr algn="r"/>
            <a:r>
              <a:rPr lang="en-US" altLang="zh-CN" sz="1600" dirty="0"/>
              <a:t>3.2</a:t>
            </a:r>
            <a:r>
              <a:rPr lang="zh-CN" altLang="en-US" sz="1600" dirty="0"/>
              <a:t>方案优势</a:t>
            </a:r>
          </a:p>
        </p:txBody>
      </p:sp>
      <p:sp>
        <p:nvSpPr>
          <p:cNvPr id="28" name="文本框 27"/>
          <p:cNvSpPr txBox="1"/>
          <p:nvPr/>
        </p:nvSpPr>
        <p:spPr>
          <a:xfrm>
            <a:off x="5590096" y="4800382"/>
            <a:ext cx="1408522" cy="338554"/>
          </a:xfrm>
          <a:prstGeom prst="rect">
            <a:avLst/>
          </a:prstGeom>
          <a:noFill/>
        </p:spPr>
        <p:txBody>
          <a:bodyPr wrap="square" rtlCol="0">
            <a:spAutoFit/>
          </a:bodyPr>
          <a:lstStyle/>
          <a:p>
            <a:pPr algn="r"/>
            <a:r>
              <a:rPr lang="en-US" altLang="zh-CN" sz="1600" dirty="0"/>
              <a:t>3.5</a:t>
            </a:r>
            <a:r>
              <a:rPr lang="zh-CN" altLang="en-US" sz="1600" dirty="0"/>
              <a:t>盈利模式</a:t>
            </a:r>
          </a:p>
        </p:txBody>
      </p:sp>
      <p:sp>
        <p:nvSpPr>
          <p:cNvPr id="30" name="文本框 29"/>
          <p:cNvSpPr txBox="1"/>
          <p:nvPr/>
        </p:nvSpPr>
        <p:spPr>
          <a:xfrm>
            <a:off x="5590096" y="4108112"/>
            <a:ext cx="1408522" cy="338554"/>
          </a:xfrm>
          <a:prstGeom prst="rect">
            <a:avLst/>
          </a:prstGeom>
          <a:noFill/>
        </p:spPr>
        <p:txBody>
          <a:bodyPr wrap="square" rtlCol="0">
            <a:spAutoFit/>
          </a:bodyPr>
          <a:lstStyle/>
          <a:p>
            <a:pPr algn="r"/>
            <a:r>
              <a:rPr lang="en-US" altLang="zh-CN" sz="1600" dirty="0"/>
              <a:t>3.3</a:t>
            </a:r>
            <a:r>
              <a:rPr lang="zh-CN" altLang="en-US" sz="1600" dirty="0"/>
              <a:t>签约客户</a:t>
            </a:r>
          </a:p>
        </p:txBody>
      </p:sp>
      <p:sp>
        <p:nvSpPr>
          <p:cNvPr id="32" name="文本框 31"/>
          <p:cNvSpPr txBox="1"/>
          <p:nvPr/>
        </p:nvSpPr>
        <p:spPr>
          <a:xfrm>
            <a:off x="5590096" y="4461828"/>
            <a:ext cx="1408522" cy="338554"/>
          </a:xfrm>
          <a:prstGeom prst="rect">
            <a:avLst/>
          </a:prstGeom>
          <a:noFill/>
        </p:spPr>
        <p:txBody>
          <a:bodyPr wrap="square" rtlCol="0">
            <a:spAutoFit/>
          </a:bodyPr>
          <a:lstStyle/>
          <a:p>
            <a:pPr algn="r"/>
            <a:r>
              <a:rPr lang="en-US" altLang="zh-CN" sz="1600" dirty="0"/>
              <a:t>3.4</a:t>
            </a:r>
            <a:r>
              <a:rPr lang="zh-CN" altLang="en-US" sz="1600" dirty="0"/>
              <a:t>发展规划</a:t>
            </a:r>
          </a:p>
        </p:txBody>
      </p:sp>
      <p:sp>
        <p:nvSpPr>
          <p:cNvPr id="61" name="矩形 60">
            <a:extLst>
              <a:ext uri="{FF2B5EF4-FFF2-40B4-BE49-F238E27FC236}">
                <a16:creationId xmlns:a16="http://schemas.microsoft.com/office/drawing/2014/main" id="{DF7CACA9-5BC0-48D5-A70B-D3ACECC3E128}"/>
              </a:ext>
            </a:extLst>
          </p:cNvPr>
          <p:cNvSpPr/>
          <p:nvPr/>
        </p:nvSpPr>
        <p:spPr>
          <a:xfrm>
            <a:off x="11731917" y="6396249"/>
            <a:ext cx="460080" cy="460081"/>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康熙字典体" panose="020B0502000000000001" pitchFamily="34" charset="-122"/>
                <a:ea typeface="康熙字典体" panose="020B0502000000000001" pitchFamily="34" charset="-122"/>
              </a:rPr>
              <a:t>张</a:t>
            </a:r>
          </a:p>
        </p:txBody>
      </p:sp>
      <p:sp>
        <p:nvSpPr>
          <p:cNvPr id="64" name="矩形 63">
            <a:extLst>
              <a:ext uri="{FF2B5EF4-FFF2-40B4-BE49-F238E27FC236}">
                <a16:creationId xmlns:a16="http://schemas.microsoft.com/office/drawing/2014/main" id="{4EB01357-9DFD-4BAF-A810-560F699A1627}"/>
              </a:ext>
            </a:extLst>
          </p:cNvPr>
          <p:cNvSpPr/>
          <p:nvPr/>
        </p:nvSpPr>
        <p:spPr>
          <a:xfrm>
            <a:off x="0" y="0"/>
            <a:ext cx="460081" cy="460081"/>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康熙字典体" panose="020B0502000000000001" pitchFamily="34" charset="-122"/>
                <a:ea typeface="康熙字典体" panose="020B0502000000000001" pitchFamily="34" charset="-122"/>
              </a:rPr>
              <a:t>乡</a:t>
            </a:r>
          </a:p>
        </p:txBody>
      </p:sp>
      <p:sp>
        <p:nvSpPr>
          <p:cNvPr id="70" name="矩形 69">
            <a:extLst>
              <a:ext uri="{FF2B5EF4-FFF2-40B4-BE49-F238E27FC236}">
                <a16:creationId xmlns:a16="http://schemas.microsoft.com/office/drawing/2014/main" id="{172E930F-08EE-4B99-B485-71219E08ECA1}"/>
              </a:ext>
            </a:extLst>
          </p:cNvPr>
          <p:cNvSpPr/>
          <p:nvPr/>
        </p:nvSpPr>
        <p:spPr>
          <a:xfrm>
            <a:off x="11731919" y="0"/>
            <a:ext cx="460080" cy="460081"/>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康熙字典体" panose="020B0502000000000001" pitchFamily="34" charset="-122"/>
                <a:ea typeface="康熙字典体" panose="020B0502000000000001" pitchFamily="34" charset="-122"/>
              </a:rPr>
              <a:t>村</a:t>
            </a:r>
          </a:p>
        </p:txBody>
      </p:sp>
      <p:sp>
        <p:nvSpPr>
          <p:cNvPr id="77" name="矩形 76">
            <a:extLst>
              <a:ext uri="{FF2B5EF4-FFF2-40B4-BE49-F238E27FC236}">
                <a16:creationId xmlns:a16="http://schemas.microsoft.com/office/drawing/2014/main" id="{4719E87D-8892-4499-AFDE-EABC087A1EE2}"/>
              </a:ext>
            </a:extLst>
          </p:cNvPr>
          <p:cNvSpPr/>
          <p:nvPr/>
        </p:nvSpPr>
        <p:spPr>
          <a:xfrm>
            <a:off x="-1" y="6397389"/>
            <a:ext cx="460080" cy="460081"/>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康熙字典体" panose="020B0502000000000001" pitchFamily="34" charset="-122"/>
                <a:ea typeface="康熙字典体" panose="020B0502000000000001" pitchFamily="34" charset="-122"/>
              </a:rPr>
              <a:t>主</a:t>
            </a:r>
          </a:p>
        </p:txBody>
      </p:sp>
    </p:spTree>
    <p:extLst>
      <p:ext uri="{BB962C8B-B14F-4D97-AF65-F5344CB8AC3E}">
        <p14:creationId xmlns:p14="http://schemas.microsoft.com/office/powerpoint/2010/main" val="3462208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4767"/>
          <a:stretch>
            <a:fillRect/>
          </a:stretch>
        </p:blipFill>
        <p:spPr>
          <a:xfrm>
            <a:off x="25400" y="1352550"/>
            <a:ext cx="12166600" cy="5505450"/>
          </a:xfrm>
          <a:prstGeom prst="rect">
            <a:avLst/>
          </a:prstGeom>
        </p:spPr>
      </p:pic>
      <p:sp>
        <p:nvSpPr>
          <p:cNvPr id="5" name="矩形 4"/>
          <p:cNvSpPr/>
          <p:nvPr/>
        </p:nvSpPr>
        <p:spPr>
          <a:xfrm>
            <a:off x="-23495" y="1303020"/>
            <a:ext cx="7658100" cy="554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05180" y="1341755"/>
            <a:ext cx="4973955" cy="583565"/>
          </a:xfrm>
          <a:prstGeom prst="rect">
            <a:avLst/>
          </a:prstGeom>
          <a:noFill/>
        </p:spPr>
        <p:txBody>
          <a:bodyPr wrap="square" rtlCol="0">
            <a:spAutoFit/>
          </a:bodyPr>
          <a:lstStyle/>
          <a:p>
            <a:r>
              <a:rPr lang="en-US" altLang="zh-CN" sz="1600" b="1"/>
              <a:t>价值主张</a:t>
            </a:r>
          </a:p>
          <a:p>
            <a:r>
              <a:rPr lang="en-US" altLang="zh-CN" sz="1600" b="1"/>
              <a:t>VALUE PROPOSITION</a:t>
            </a:r>
          </a:p>
        </p:txBody>
      </p:sp>
      <p:sp>
        <p:nvSpPr>
          <p:cNvPr id="14" name="文本框 13"/>
          <p:cNvSpPr txBox="1"/>
          <p:nvPr/>
        </p:nvSpPr>
        <p:spPr>
          <a:xfrm>
            <a:off x="805180" y="4661535"/>
            <a:ext cx="1193165" cy="829945"/>
          </a:xfrm>
          <a:prstGeom prst="rect">
            <a:avLst/>
          </a:prstGeom>
          <a:noFill/>
        </p:spPr>
        <p:txBody>
          <a:bodyPr wrap="square" rtlCol="0" anchor="t">
            <a:spAutoFit/>
          </a:bodyPr>
          <a:lstStyle/>
          <a:p>
            <a:r>
              <a:rPr lang="zh-CN" altLang="en-US" sz="1200"/>
              <a:t>交通 </a:t>
            </a:r>
          </a:p>
          <a:p>
            <a:r>
              <a:rPr lang="zh-CN" altLang="en-US" sz="1200"/>
              <a:t>风格统一 </a:t>
            </a:r>
          </a:p>
          <a:p>
            <a:r>
              <a:rPr lang="zh-CN" altLang="en-US" sz="1200"/>
              <a:t>景观</a:t>
            </a:r>
          </a:p>
          <a:p>
            <a:r>
              <a:rPr lang="zh-CN" altLang="en-US" sz="1200"/>
              <a:t>标识系统</a:t>
            </a:r>
          </a:p>
        </p:txBody>
      </p:sp>
      <p:sp>
        <p:nvSpPr>
          <p:cNvPr id="15" name="文本框 14"/>
          <p:cNvSpPr txBox="1"/>
          <p:nvPr/>
        </p:nvSpPr>
        <p:spPr>
          <a:xfrm>
            <a:off x="805180" y="3905250"/>
            <a:ext cx="2540000" cy="583565"/>
          </a:xfrm>
          <a:prstGeom prst="rect">
            <a:avLst/>
          </a:prstGeom>
          <a:noFill/>
        </p:spPr>
        <p:txBody>
          <a:bodyPr wrap="square" rtlCol="0" anchor="t">
            <a:spAutoFit/>
          </a:bodyPr>
          <a:lstStyle/>
          <a:p>
            <a:r>
              <a:rPr lang="zh-CN" altLang="en-US" sz="1600" b="1"/>
              <a:t>硬指标</a:t>
            </a:r>
          </a:p>
          <a:p>
            <a:r>
              <a:rPr lang="zh-CN" altLang="en-US" sz="1600" b="1"/>
              <a:t>HARD PERFERMANCES</a:t>
            </a:r>
          </a:p>
        </p:txBody>
      </p:sp>
      <p:sp>
        <p:nvSpPr>
          <p:cNvPr id="16" name="文本框 15"/>
          <p:cNvSpPr txBox="1"/>
          <p:nvPr/>
        </p:nvSpPr>
        <p:spPr>
          <a:xfrm>
            <a:off x="4086225" y="3905250"/>
            <a:ext cx="2540000" cy="583565"/>
          </a:xfrm>
          <a:prstGeom prst="rect">
            <a:avLst/>
          </a:prstGeom>
          <a:noFill/>
        </p:spPr>
        <p:txBody>
          <a:bodyPr wrap="square" rtlCol="0" anchor="t">
            <a:spAutoFit/>
          </a:bodyPr>
          <a:lstStyle/>
          <a:p>
            <a:r>
              <a:rPr lang="zh-CN" altLang="en-US" sz="1600" b="1"/>
              <a:t>软指标 </a:t>
            </a:r>
          </a:p>
          <a:p>
            <a:r>
              <a:rPr lang="zh-CN" altLang="en-US" sz="1600" b="1"/>
              <a:t>SOFT PERFERMANCES</a:t>
            </a:r>
          </a:p>
        </p:txBody>
      </p:sp>
      <p:sp>
        <p:nvSpPr>
          <p:cNvPr id="17" name="文本框 16"/>
          <p:cNvSpPr txBox="1"/>
          <p:nvPr/>
        </p:nvSpPr>
        <p:spPr>
          <a:xfrm>
            <a:off x="4086225" y="4661535"/>
            <a:ext cx="2540000" cy="1014730"/>
          </a:xfrm>
          <a:prstGeom prst="rect">
            <a:avLst/>
          </a:prstGeom>
          <a:noFill/>
        </p:spPr>
        <p:txBody>
          <a:bodyPr wrap="square" rtlCol="0" anchor="t">
            <a:spAutoFit/>
          </a:bodyPr>
          <a:lstStyle/>
          <a:p>
            <a:r>
              <a:rPr lang="zh-CN" altLang="en-US" sz="1200"/>
              <a:t>商业主题</a:t>
            </a:r>
          </a:p>
          <a:p>
            <a:r>
              <a:rPr lang="zh-CN" altLang="en-US" sz="1200"/>
              <a:t>运营模式 </a:t>
            </a:r>
          </a:p>
          <a:p>
            <a:r>
              <a:rPr lang="zh-CN" altLang="en-US" sz="1200"/>
              <a:t>在地性</a:t>
            </a:r>
          </a:p>
          <a:p>
            <a:r>
              <a:rPr lang="zh-CN" altLang="en-US" sz="1200"/>
              <a:t>文化艺术性 </a:t>
            </a:r>
          </a:p>
          <a:p>
            <a:r>
              <a:rPr lang="zh-CN" altLang="en-US" sz="1200"/>
              <a:t>绿色生态</a:t>
            </a:r>
          </a:p>
        </p:txBody>
      </p:sp>
      <p:sp>
        <p:nvSpPr>
          <p:cNvPr id="11" name="文本框 10"/>
          <p:cNvSpPr txBox="1"/>
          <p:nvPr/>
        </p:nvSpPr>
        <p:spPr>
          <a:xfrm>
            <a:off x="810260" y="1997075"/>
            <a:ext cx="4059555" cy="829945"/>
          </a:xfrm>
          <a:prstGeom prst="rect">
            <a:avLst/>
          </a:prstGeom>
          <a:noFill/>
        </p:spPr>
        <p:txBody>
          <a:bodyPr wrap="square" rtlCol="0" anchor="t">
            <a:spAutoFit/>
          </a:bodyPr>
          <a:lstStyle/>
          <a:p>
            <a:r>
              <a:rPr lang="en-US" sz="1200"/>
              <a:t>1.利用交通区位优势，策划特色商业形态</a:t>
            </a:r>
          </a:p>
          <a:p>
            <a:r>
              <a:rPr lang="en-US" sz="1200"/>
              <a:t>2.将乡村艺术与商业空间相结合</a:t>
            </a:r>
          </a:p>
          <a:p>
            <a:r>
              <a:rPr lang="en-US" sz="1200"/>
              <a:t>3.开拓更年轻化、现代化、多元化的商业空间</a:t>
            </a:r>
          </a:p>
          <a:p>
            <a:r>
              <a:rPr lang="en-US" sz="1200"/>
              <a:t>4.营造极具当地乡村特色的商业空间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l="62620"/>
          <a:stretch/>
        </p:blipFill>
        <p:spPr>
          <a:xfrm>
            <a:off x="7634604" y="1342390"/>
            <a:ext cx="4557395" cy="5515610"/>
          </a:xfrm>
          <a:prstGeom prst="rect">
            <a:avLst/>
          </a:prstGeom>
        </p:spPr>
      </p:pic>
      <p:sp>
        <p:nvSpPr>
          <p:cNvPr id="6" name="矩形 5"/>
          <p:cNvSpPr/>
          <p:nvPr/>
        </p:nvSpPr>
        <p:spPr>
          <a:xfrm>
            <a:off x="-23495" y="1303020"/>
            <a:ext cx="7658100" cy="5541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805180" y="1341755"/>
            <a:ext cx="4973955" cy="583565"/>
          </a:xfrm>
          <a:prstGeom prst="rect">
            <a:avLst/>
          </a:prstGeom>
          <a:noFill/>
        </p:spPr>
        <p:txBody>
          <a:bodyPr wrap="square" rtlCol="0">
            <a:spAutoFit/>
          </a:bodyPr>
          <a:lstStyle/>
          <a:p>
            <a:r>
              <a:rPr lang="en-US" altLang="zh-CN" sz="1600" b="1"/>
              <a:t>价值主张</a:t>
            </a:r>
          </a:p>
          <a:p>
            <a:r>
              <a:rPr lang="en-US" altLang="zh-CN" sz="1600" b="1"/>
              <a:t>VALUE PROPOSITION</a:t>
            </a:r>
          </a:p>
        </p:txBody>
      </p:sp>
      <p:sp>
        <p:nvSpPr>
          <p:cNvPr id="14" name="文本框 13"/>
          <p:cNvSpPr txBox="1"/>
          <p:nvPr/>
        </p:nvSpPr>
        <p:spPr>
          <a:xfrm>
            <a:off x="805180" y="4661535"/>
            <a:ext cx="1193165" cy="829945"/>
          </a:xfrm>
          <a:prstGeom prst="rect">
            <a:avLst/>
          </a:prstGeom>
          <a:noFill/>
        </p:spPr>
        <p:txBody>
          <a:bodyPr wrap="square" rtlCol="0" anchor="t">
            <a:spAutoFit/>
          </a:bodyPr>
          <a:lstStyle/>
          <a:p>
            <a:r>
              <a:rPr lang="zh-CN" altLang="en-US" sz="1200"/>
              <a:t>空间重组</a:t>
            </a:r>
          </a:p>
          <a:p>
            <a:r>
              <a:rPr lang="zh-CN" altLang="en-US" sz="1200"/>
              <a:t>建造工艺</a:t>
            </a:r>
          </a:p>
          <a:p>
            <a:r>
              <a:rPr lang="zh-CN" altLang="en-US" sz="1200"/>
              <a:t>功能</a:t>
            </a:r>
          </a:p>
          <a:p>
            <a:r>
              <a:rPr lang="zh-CN" altLang="en-US" sz="1200"/>
              <a:t>流线</a:t>
            </a:r>
          </a:p>
        </p:txBody>
      </p:sp>
      <p:sp>
        <p:nvSpPr>
          <p:cNvPr id="15" name="文本框 14"/>
          <p:cNvSpPr txBox="1"/>
          <p:nvPr/>
        </p:nvSpPr>
        <p:spPr>
          <a:xfrm>
            <a:off x="805180" y="3905250"/>
            <a:ext cx="2540000" cy="583565"/>
          </a:xfrm>
          <a:prstGeom prst="rect">
            <a:avLst/>
          </a:prstGeom>
          <a:noFill/>
        </p:spPr>
        <p:txBody>
          <a:bodyPr wrap="square" rtlCol="0" anchor="t">
            <a:spAutoFit/>
          </a:bodyPr>
          <a:lstStyle/>
          <a:p>
            <a:r>
              <a:rPr lang="zh-CN" altLang="en-US" sz="1600" b="1"/>
              <a:t>硬指标</a:t>
            </a:r>
          </a:p>
          <a:p>
            <a:r>
              <a:rPr lang="zh-CN" altLang="en-US" sz="1600" b="1"/>
              <a:t>HARD PERFERMANCES</a:t>
            </a:r>
          </a:p>
        </p:txBody>
      </p:sp>
      <p:sp>
        <p:nvSpPr>
          <p:cNvPr id="16" name="文本框 15"/>
          <p:cNvSpPr txBox="1"/>
          <p:nvPr/>
        </p:nvSpPr>
        <p:spPr>
          <a:xfrm>
            <a:off x="4086225" y="3905250"/>
            <a:ext cx="2540000" cy="583565"/>
          </a:xfrm>
          <a:prstGeom prst="rect">
            <a:avLst/>
          </a:prstGeom>
          <a:noFill/>
        </p:spPr>
        <p:txBody>
          <a:bodyPr wrap="square" rtlCol="0" anchor="t">
            <a:spAutoFit/>
          </a:bodyPr>
          <a:lstStyle/>
          <a:p>
            <a:r>
              <a:rPr lang="zh-CN" altLang="en-US" sz="1600" b="1"/>
              <a:t>软指标 </a:t>
            </a:r>
          </a:p>
          <a:p>
            <a:r>
              <a:rPr lang="zh-CN" altLang="en-US" sz="1600" b="1"/>
              <a:t>SOFT PERFERMANCES</a:t>
            </a:r>
          </a:p>
        </p:txBody>
      </p:sp>
      <p:sp>
        <p:nvSpPr>
          <p:cNvPr id="17" name="文本框 16"/>
          <p:cNvSpPr txBox="1"/>
          <p:nvPr/>
        </p:nvSpPr>
        <p:spPr>
          <a:xfrm>
            <a:off x="4086225" y="4661535"/>
            <a:ext cx="2540000" cy="645160"/>
          </a:xfrm>
          <a:prstGeom prst="rect">
            <a:avLst/>
          </a:prstGeom>
          <a:noFill/>
        </p:spPr>
        <p:txBody>
          <a:bodyPr wrap="square" rtlCol="0" anchor="t">
            <a:spAutoFit/>
          </a:bodyPr>
          <a:lstStyle/>
          <a:p>
            <a:r>
              <a:rPr lang="zh-CN" altLang="en-US" sz="1200"/>
              <a:t>运营模式</a:t>
            </a:r>
          </a:p>
          <a:p>
            <a:r>
              <a:rPr lang="zh-CN" altLang="en-US" sz="1200"/>
              <a:t>场所精神</a:t>
            </a:r>
          </a:p>
          <a:p>
            <a:r>
              <a:rPr lang="zh-CN" altLang="en-US" sz="1200"/>
              <a:t>文化传承</a:t>
            </a:r>
          </a:p>
        </p:txBody>
      </p:sp>
      <p:sp>
        <p:nvSpPr>
          <p:cNvPr id="11" name="文本框 10"/>
          <p:cNvSpPr txBox="1"/>
          <p:nvPr/>
        </p:nvSpPr>
        <p:spPr>
          <a:xfrm>
            <a:off x="810260" y="1997075"/>
            <a:ext cx="4059555" cy="1014730"/>
          </a:xfrm>
          <a:prstGeom prst="rect">
            <a:avLst/>
          </a:prstGeom>
          <a:noFill/>
        </p:spPr>
        <p:txBody>
          <a:bodyPr wrap="square" rtlCol="0" anchor="t">
            <a:spAutoFit/>
          </a:bodyPr>
          <a:lstStyle/>
          <a:p>
            <a:r>
              <a:rPr lang="en-US" sz="1200"/>
              <a:t>1.土地集约化管理，村庄产业整体建设 </a:t>
            </a:r>
          </a:p>
          <a:p>
            <a:r>
              <a:rPr lang="en-US" sz="1200"/>
              <a:t>2.农业生产与其他产业发展相结合 </a:t>
            </a:r>
          </a:p>
          <a:p>
            <a:r>
              <a:rPr lang="en-US" sz="1200"/>
              <a:t>3.挖掘乡村本地传统特色产业类型和生产空间</a:t>
            </a:r>
          </a:p>
          <a:p>
            <a:r>
              <a:rPr lang="en-US" sz="1200"/>
              <a:t>4.利用废弃建筑或构筑物改造为特色生产空间 </a:t>
            </a:r>
          </a:p>
          <a:p>
            <a:r>
              <a:rPr lang="en-US" sz="1200"/>
              <a:t>5.空间设计和功能策划，成为生产和展示功能复合的空间</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05180" y="1341755"/>
            <a:ext cx="4973955" cy="583565"/>
          </a:xfrm>
          <a:prstGeom prst="rect">
            <a:avLst/>
          </a:prstGeom>
          <a:noFill/>
        </p:spPr>
        <p:txBody>
          <a:bodyPr wrap="square" rtlCol="0">
            <a:spAutoFit/>
          </a:bodyPr>
          <a:lstStyle/>
          <a:p>
            <a:r>
              <a:rPr lang="en-US" altLang="zh-CN" sz="1600" b="1"/>
              <a:t>价值主张</a:t>
            </a:r>
          </a:p>
          <a:p>
            <a:r>
              <a:rPr lang="en-US" altLang="zh-CN" sz="1600" b="1"/>
              <a:t>VALUE PROPOSITION</a:t>
            </a:r>
          </a:p>
        </p:txBody>
      </p:sp>
      <p:sp>
        <p:nvSpPr>
          <p:cNvPr id="14" name="文本框 13"/>
          <p:cNvSpPr txBox="1"/>
          <p:nvPr/>
        </p:nvSpPr>
        <p:spPr>
          <a:xfrm>
            <a:off x="805180" y="4661535"/>
            <a:ext cx="1193165" cy="1198880"/>
          </a:xfrm>
          <a:prstGeom prst="rect">
            <a:avLst/>
          </a:prstGeom>
          <a:noFill/>
        </p:spPr>
        <p:txBody>
          <a:bodyPr wrap="square" rtlCol="0" anchor="t">
            <a:spAutoFit/>
          </a:bodyPr>
          <a:lstStyle/>
          <a:p>
            <a:r>
              <a:rPr lang="zh-CN" altLang="en-US" sz="1200"/>
              <a:t>土地</a:t>
            </a:r>
          </a:p>
          <a:p>
            <a:r>
              <a:rPr lang="zh-CN" altLang="en-US" sz="1200"/>
              <a:t>景观</a:t>
            </a:r>
          </a:p>
          <a:p>
            <a:r>
              <a:rPr lang="zh-CN" altLang="en-US" sz="1200"/>
              <a:t>材料</a:t>
            </a:r>
          </a:p>
          <a:p>
            <a:r>
              <a:rPr lang="zh-CN" altLang="en-US" sz="1200"/>
              <a:t>水系格局</a:t>
            </a:r>
          </a:p>
          <a:p>
            <a:r>
              <a:rPr lang="zh-CN" altLang="en-US" sz="1200"/>
              <a:t>基础设施</a:t>
            </a:r>
          </a:p>
          <a:p>
            <a:r>
              <a:rPr lang="zh-CN" altLang="en-US" sz="1200"/>
              <a:t>雨水收集</a:t>
            </a:r>
          </a:p>
        </p:txBody>
      </p:sp>
      <p:sp>
        <p:nvSpPr>
          <p:cNvPr id="15" name="文本框 14"/>
          <p:cNvSpPr txBox="1"/>
          <p:nvPr/>
        </p:nvSpPr>
        <p:spPr>
          <a:xfrm>
            <a:off x="805180" y="3905250"/>
            <a:ext cx="2540000" cy="583565"/>
          </a:xfrm>
          <a:prstGeom prst="rect">
            <a:avLst/>
          </a:prstGeom>
          <a:noFill/>
        </p:spPr>
        <p:txBody>
          <a:bodyPr wrap="square" rtlCol="0" anchor="t">
            <a:spAutoFit/>
          </a:bodyPr>
          <a:lstStyle/>
          <a:p>
            <a:r>
              <a:rPr lang="zh-CN" altLang="en-US" sz="1600" b="1"/>
              <a:t>硬指标</a:t>
            </a:r>
          </a:p>
          <a:p>
            <a:r>
              <a:rPr lang="zh-CN" altLang="en-US" sz="1600" b="1"/>
              <a:t>HARD PERFERMANCES</a:t>
            </a:r>
          </a:p>
        </p:txBody>
      </p:sp>
      <p:sp>
        <p:nvSpPr>
          <p:cNvPr id="16" name="文本框 15"/>
          <p:cNvSpPr txBox="1"/>
          <p:nvPr/>
        </p:nvSpPr>
        <p:spPr>
          <a:xfrm>
            <a:off x="4086225" y="3905250"/>
            <a:ext cx="2540000" cy="583565"/>
          </a:xfrm>
          <a:prstGeom prst="rect">
            <a:avLst/>
          </a:prstGeom>
          <a:noFill/>
        </p:spPr>
        <p:txBody>
          <a:bodyPr wrap="square" rtlCol="0" anchor="t">
            <a:spAutoFit/>
          </a:bodyPr>
          <a:lstStyle/>
          <a:p>
            <a:r>
              <a:rPr lang="zh-CN" altLang="en-US" sz="1600" b="1"/>
              <a:t>软指标 </a:t>
            </a:r>
          </a:p>
          <a:p>
            <a:r>
              <a:rPr lang="zh-CN" altLang="en-US" sz="1600" b="1"/>
              <a:t>SOFT PERFERMANCES</a:t>
            </a:r>
          </a:p>
        </p:txBody>
      </p:sp>
      <p:sp>
        <p:nvSpPr>
          <p:cNvPr id="17" name="文本框 16"/>
          <p:cNvSpPr txBox="1"/>
          <p:nvPr/>
        </p:nvSpPr>
        <p:spPr>
          <a:xfrm>
            <a:off x="4086225" y="4661535"/>
            <a:ext cx="2540000" cy="829945"/>
          </a:xfrm>
          <a:prstGeom prst="rect">
            <a:avLst/>
          </a:prstGeom>
          <a:noFill/>
        </p:spPr>
        <p:txBody>
          <a:bodyPr wrap="square" rtlCol="0" anchor="t">
            <a:spAutoFit/>
          </a:bodyPr>
          <a:lstStyle/>
          <a:p>
            <a:r>
              <a:rPr lang="zh-CN" altLang="en-US" sz="1200"/>
              <a:t>氛围</a:t>
            </a:r>
          </a:p>
          <a:p>
            <a:r>
              <a:rPr lang="zh-CN" altLang="en-US" sz="1200"/>
              <a:t>公众参与</a:t>
            </a:r>
          </a:p>
          <a:p>
            <a:r>
              <a:rPr lang="zh-CN" altLang="en-US" sz="1200"/>
              <a:t>村落特色</a:t>
            </a:r>
          </a:p>
          <a:p>
            <a:r>
              <a:rPr lang="zh-CN" altLang="en-US" sz="1200"/>
              <a:t>管理机制</a:t>
            </a:r>
          </a:p>
        </p:txBody>
      </p:sp>
      <p:sp>
        <p:nvSpPr>
          <p:cNvPr id="11" name="文本框 10"/>
          <p:cNvSpPr txBox="1"/>
          <p:nvPr/>
        </p:nvSpPr>
        <p:spPr>
          <a:xfrm>
            <a:off x="810260" y="1997075"/>
            <a:ext cx="6590030" cy="1198880"/>
          </a:xfrm>
          <a:prstGeom prst="rect">
            <a:avLst/>
          </a:prstGeom>
          <a:noFill/>
        </p:spPr>
        <p:txBody>
          <a:bodyPr wrap="square" rtlCol="0" anchor="t">
            <a:spAutoFit/>
          </a:bodyPr>
          <a:lstStyle/>
          <a:p>
            <a:r>
              <a:rPr lang="en-US" sz="1200" dirty="0"/>
              <a:t>1.结合原有生态基础条件，塑造乡村特色景观</a:t>
            </a:r>
          </a:p>
          <a:p>
            <a:r>
              <a:rPr lang="en-US" sz="1200" dirty="0"/>
              <a:t>2.完善设施建设，实现生态可持续发展 </a:t>
            </a:r>
          </a:p>
          <a:p>
            <a:r>
              <a:rPr lang="en-US" sz="1200" dirty="0"/>
              <a:t>3.完善土地制度，采用严格评估标准划定生态保护范围，开展乡村生态管理 </a:t>
            </a:r>
          </a:p>
          <a:p>
            <a:r>
              <a:rPr lang="en-US" sz="1200" dirty="0"/>
              <a:t>4.整体修复乡村水系</a:t>
            </a:r>
          </a:p>
          <a:p>
            <a:r>
              <a:rPr lang="en-US" sz="1200" dirty="0"/>
              <a:t>5.公众参与乡村环境的保护和治理</a:t>
            </a:r>
          </a:p>
          <a:p>
            <a:r>
              <a:rPr lang="en-US" sz="1200" dirty="0"/>
              <a:t>6.优化乡村外部照明空间</a:t>
            </a:r>
          </a:p>
        </p:txBody>
      </p:sp>
      <p:pic>
        <p:nvPicPr>
          <p:cNvPr id="7" name="图片 6"/>
          <p:cNvPicPr>
            <a:picLocks noChangeAspect="1"/>
          </p:cNvPicPr>
          <p:nvPr/>
        </p:nvPicPr>
        <p:blipFill>
          <a:blip r:embed="rId3"/>
          <a:srcRect t="299" r="62214"/>
          <a:stretch>
            <a:fillRect/>
          </a:stretch>
        </p:blipFill>
        <p:spPr>
          <a:xfrm>
            <a:off x="7632065" y="1358900"/>
            <a:ext cx="4592955" cy="5499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01295"/>
            <a:ext cx="4705350"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71780" y="313055"/>
            <a:ext cx="4973955" cy="460375"/>
          </a:xfrm>
          <a:prstGeom prst="rect">
            <a:avLst/>
          </a:prstGeom>
          <a:noFill/>
        </p:spPr>
        <p:txBody>
          <a:bodyPr wrap="square" rtlCol="0">
            <a:spAutoFit/>
          </a:bodyPr>
          <a:lstStyle/>
          <a:p>
            <a:r>
              <a:rPr lang="en-US" altLang="zh-CN" sz="2400" b="1" dirty="0">
                <a:solidFill>
                  <a:schemeClr val="bg1"/>
                </a:solidFill>
              </a:rPr>
              <a:t>3.1.2 </a:t>
            </a:r>
            <a:r>
              <a:rPr lang="zh-CN" altLang="en-US" sz="2400" b="1" dirty="0">
                <a:solidFill>
                  <a:schemeClr val="bg1"/>
                </a:solidFill>
              </a:rPr>
              <a:t>价值主张具体内容举例</a:t>
            </a:r>
          </a:p>
        </p:txBody>
      </p:sp>
      <p:pic>
        <p:nvPicPr>
          <p:cNvPr id="7" name="图片 6"/>
          <p:cNvPicPr>
            <a:picLocks noChangeAspect="1"/>
          </p:cNvPicPr>
          <p:nvPr/>
        </p:nvPicPr>
        <p:blipFill rotWithShape="1">
          <a:blip r:embed="rId2"/>
          <a:srcRect t="246" b="1"/>
          <a:stretch>
            <a:fillRect/>
          </a:stretch>
        </p:blipFill>
        <p:spPr>
          <a:xfrm>
            <a:off x="0" y="1359391"/>
            <a:ext cx="12192000" cy="5508475"/>
          </a:xfrm>
          <a:prstGeom prst="rect">
            <a:avLst/>
          </a:prstGeom>
        </p:spPr>
      </p:pic>
      <p:sp>
        <p:nvSpPr>
          <p:cNvPr id="3" name="矩形 2"/>
          <p:cNvSpPr/>
          <p:nvPr/>
        </p:nvSpPr>
        <p:spPr>
          <a:xfrm>
            <a:off x="330200" y="606425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550650" y="610489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818380" y="462915"/>
            <a:ext cx="4973955" cy="368300"/>
          </a:xfrm>
          <a:prstGeom prst="rect">
            <a:avLst/>
          </a:prstGeom>
          <a:noFill/>
        </p:spPr>
        <p:txBody>
          <a:bodyPr wrap="square" rtlCol="0">
            <a:spAutoFit/>
          </a:bodyPr>
          <a:lstStyle/>
          <a:p>
            <a:r>
              <a:rPr lang="en-US" altLang="zh-CN" b="1">
                <a:solidFill>
                  <a:schemeClr val="tx1"/>
                </a:solidFill>
              </a:rPr>
              <a:t>——</a:t>
            </a:r>
            <a:r>
              <a:rPr lang="zh-CN" altLang="en-US" b="1">
                <a:solidFill>
                  <a:schemeClr val="tx1"/>
                </a:solidFill>
              </a:rPr>
              <a:t>以</a:t>
            </a:r>
            <a:r>
              <a:rPr lang="en-US" altLang="zh-CN" b="1">
                <a:solidFill>
                  <a:schemeClr val="tx1"/>
                </a:solidFill>
              </a:rPr>
              <a:t>“</a:t>
            </a:r>
            <a:r>
              <a:rPr lang="zh-CN" altLang="en-US" b="1">
                <a:solidFill>
                  <a:schemeClr val="tx1"/>
                </a:solidFill>
              </a:rPr>
              <a:t>集</a:t>
            </a:r>
            <a:r>
              <a:rPr lang="en-US" altLang="zh-CN" b="1">
                <a:solidFill>
                  <a:schemeClr val="tx1"/>
                </a:solidFill>
              </a:rPr>
              <a:t>”</a:t>
            </a:r>
            <a:r>
              <a:rPr lang="zh-CN" altLang="en-US" b="1">
                <a:solidFill>
                  <a:schemeClr val="tx1"/>
                </a:solidFill>
              </a:rPr>
              <a:t>方向的主张内容为例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0" y="1345714"/>
            <a:ext cx="12192000" cy="5512196"/>
          </a:xfrm>
          <a:prstGeom prst="rect">
            <a:avLst/>
          </a:prstGeom>
        </p:spPr>
      </p:pic>
      <p:sp>
        <p:nvSpPr>
          <p:cNvPr id="3" name="矩形 2"/>
          <p:cNvSpPr/>
          <p:nvPr/>
        </p:nvSpPr>
        <p:spPr>
          <a:xfrm>
            <a:off x="330200" y="606425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550650" y="610489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0" y="1336581"/>
            <a:ext cx="12192000" cy="5521419"/>
          </a:xfrm>
          <a:prstGeom prst="rect">
            <a:avLst/>
          </a:prstGeom>
        </p:spPr>
      </p:pic>
      <p:sp>
        <p:nvSpPr>
          <p:cNvPr id="12" name="矩形 11"/>
          <p:cNvSpPr/>
          <p:nvPr/>
        </p:nvSpPr>
        <p:spPr>
          <a:xfrm>
            <a:off x="330200" y="606425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550650" y="610489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332230"/>
            <a:ext cx="12192000" cy="5525770"/>
          </a:xfrm>
          <a:prstGeom prst="rect">
            <a:avLst/>
          </a:prstGeom>
        </p:spPr>
      </p:pic>
      <p:sp>
        <p:nvSpPr>
          <p:cNvPr id="3" name="矩形 2"/>
          <p:cNvSpPr/>
          <p:nvPr/>
        </p:nvSpPr>
        <p:spPr>
          <a:xfrm>
            <a:off x="330200" y="606425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550650" y="610489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1356317"/>
            <a:ext cx="12192000" cy="5501683"/>
          </a:xfrm>
          <a:prstGeom prst="rect">
            <a:avLst/>
          </a:prstGeom>
        </p:spPr>
      </p:pic>
      <p:sp>
        <p:nvSpPr>
          <p:cNvPr id="3" name="矩形 2"/>
          <p:cNvSpPr/>
          <p:nvPr/>
        </p:nvSpPr>
        <p:spPr>
          <a:xfrm>
            <a:off x="330200" y="606425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550650" y="6104890"/>
            <a:ext cx="457835"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201295"/>
            <a:ext cx="4705350"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71780" y="313055"/>
            <a:ext cx="4973955" cy="460375"/>
          </a:xfrm>
          <a:prstGeom prst="rect">
            <a:avLst/>
          </a:prstGeom>
          <a:noFill/>
        </p:spPr>
        <p:txBody>
          <a:bodyPr wrap="square" rtlCol="0">
            <a:spAutoFit/>
          </a:bodyPr>
          <a:lstStyle/>
          <a:p>
            <a:r>
              <a:rPr lang="en-US" altLang="zh-CN" sz="2400" b="1">
                <a:solidFill>
                  <a:schemeClr val="bg1"/>
                </a:solidFill>
              </a:rPr>
              <a:t>3.1.3 </a:t>
            </a:r>
            <a:r>
              <a:rPr lang="zh-CN" altLang="en-US" sz="2400" b="1">
                <a:solidFill>
                  <a:schemeClr val="bg1"/>
                </a:solidFill>
              </a:rPr>
              <a:t>指标评判操作方法</a:t>
            </a:r>
          </a:p>
        </p:txBody>
      </p:sp>
      <p:pic>
        <p:nvPicPr>
          <p:cNvPr id="6" name="图片 5"/>
          <p:cNvPicPr>
            <a:picLocks noChangeAspect="1"/>
          </p:cNvPicPr>
          <p:nvPr/>
        </p:nvPicPr>
        <p:blipFill>
          <a:blip r:embed="rId2"/>
          <a:srcRect b="1382"/>
          <a:stretch>
            <a:fillRect/>
          </a:stretch>
        </p:blipFill>
        <p:spPr>
          <a:xfrm>
            <a:off x="0" y="1052195"/>
            <a:ext cx="12192000" cy="5438775"/>
          </a:xfrm>
          <a:prstGeom prst="rect">
            <a:avLst/>
          </a:prstGeom>
        </p:spPr>
      </p:pic>
      <p:sp>
        <p:nvSpPr>
          <p:cNvPr id="2" name="矩形 1"/>
          <p:cNvSpPr/>
          <p:nvPr/>
        </p:nvSpPr>
        <p:spPr>
          <a:xfrm>
            <a:off x="178435" y="5750560"/>
            <a:ext cx="673100"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411585" y="5750560"/>
            <a:ext cx="673100"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818380" y="462915"/>
            <a:ext cx="4973955" cy="368300"/>
          </a:xfrm>
          <a:prstGeom prst="rect">
            <a:avLst/>
          </a:prstGeom>
          <a:noFill/>
        </p:spPr>
        <p:txBody>
          <a:bodyPr wrap="square" rtlCol="0">
            <a:spAutoFit/>
          </a:bodyPr>
          <a:lstStyle/>
          <a:p>
            <a:r>
              <a:rPr lang="en-US" altLang="zh-CN" b="1">
                <a:solidFill>
                  <a:schemeClr val="tx1"/>
                </a:solidFill>
              </a:rPr>
              <a:t>——</a:t>
            </a:r>
            <a:r>
              <a:rPr lang="zh-CN" altLang="en-US" b="1">
                <a:solidFill>
                  <a:schemeClr val="tx1"/>
                </a:solidFill>
              </a:rPr>
              <a:t>以对东罗村</a:t>
            </a:r>
            <a:r>
              <a:rPr lang="en-US" altLang="zh-CN" b="1">
                <a:solidFill>
                  <a:schemeClr val="tx1"/>
                </a:solidFill>
              </a:rPr>
              <a:t>“</a:t>
            </a:r>
            <a:r>
              <a:rPr lang="zh-CN" altLang="en-US" b="1">
                <a:solidFill>
                  <a:schemeClr val="tx1"/>
                </a:solidFill>
              </a:rPr>
              <a:t>集</a:t>
            </a:r>
            <a:r>
              <a:rPr lang="en-US" altLang="zh-CN" b="1">
                <a:solidFill>
                  <a:schemeClr val="tx1"/>
                </a:solidFill>
              </a:rPr>
              <a:t>”</a:t>
            </a:r>
            <a:r>
              <a:rPr lang="zh-CN" altLang="en-US" b="1">
                <a:solidFill>
                  <a:schemeClr val="tx1"/>
                </a:solidFill>
              </a:rPr>
              <a:t>方向的评价为例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974975" y="4126230"/>
            <a:ext cx="803275" cy="1445260"/>
          </a:xfrm>
          <a:prstGeom prst="rect">
            <a:avLst/>
          </a:prstGeom>
          <a:noFill/>
        </p:spPr>
        <p:txBody>
          <a:bodyPr wrap="none" rtlCol="0" anchor="t">
            <a:spAutoFit/>
          </a:bodyPr>
          <a:lstStyle/>
          <a:p>
            <a:r>
              <a:rPr lang="en-US" altLang="zh-CN" sz="8800" b="1">
                <a:solidFill>
                  <a:schemeClr val="accent6">
                    <a:lumMod val="40000"/>
                    <a:lumOff val="60000"/>
                  </a:schemeClr>
                </a:solidFill>
                <a:sym typeface="+mn-ea"/>
              </a:rPr>
              <a:t>2</a:t>
            </a:r>
          </a:p>
        </p:txBody>
      </p:sp>
      <p:sp>
        <p:nvSpPr>
          <p:cNvPr id="18" name="矩形 17"/>
          <p:cNvSpPr/>
          <p:nvPr/>
        </p:nvSpPr>
        <p:spPr>
          <a:xfrm>
            <a:off x="0" y="201295"/>
            <a:ext cx="2623185"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71780" y="313055"/>
            <a:ext cx="1964055" cy="460375"/>
          </a:xfrm>
          <a:prstGeom prst="rect">
            <a:avLst/>
          </a:prstGeom>
          <a:noFill/>
        </p:spPr>
        <p:txBody>
          <a:bodyPr wrap="square" rtlCol="0">
            <a:spAutoFit/>
          </a:bodyPr>
          <a:lstStyle/>
          <a:p>
            <a:r>
              <a:rPr lang="en-US" altLang="zh-CN" sz="2400" b="1" dirty="0">
                <a:solidFill>
                  <a:schemeClr val="bg1"/>
                </a:solidFill>
              </a:rPr>
              <a:t>3.2 </a:t>
            </a:r>
            <a:r>
              <a:rPr lang="zh-CN" altLang="en-US" sz="2400" b="1" dirty="0">
                <a:solidFill>
                  <a:schemeClr val="bg1"/>
                </a:solidFill>
              </a:rPr>
              <a:t>方案优势</a:t>
            </a:r>
          </a:p>
        </p:txBody>
      </p:sp>
      <p:sp>
        <p:nvSpPr>
          <p:cNvPr id="2" name="矩形 1"/>
          <p:cNvSpPr/>
          <p:nvPr/>
        </p:nvSpPr>
        <p:spPr>
          <a:xfrm>
            <a:off x="114935" y="6064250"/>
            <a:ext cx="673100"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335385" y="6104890"/>
            <a:ext cx="673100" cy="740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89915" y="1704975"/>
            <a:ext cx="1402080" cy="829945"/>
          </a:xfrm>
          <a:prstGeom prst="rect">
            <a:avLst/>
          </a:prstGeom>
          <a:noFill/>
        </p:spPr>
        <p:txBody>
          <a:bodyPr wrap="none" rtlCol="0" anchor="t">
            <a:spAutoFit/>
          </a:bodyPr>
          <a:lstStyle/>
          <a:p>
            <a:pPr algn="l"/>
            <a:r>
              <a:rPr lang="zh-CN" altLang="en-US" sz="2400" b="1">
                <a:sym typeface="+mn-ea"/>
              </a:rPr>
              <a:t>面向市场</a:t>
            </a:r>
          </a:p>
          <a:p>
            <a:pPr algn="l"/>
            <a:r>
              <a:rPr lang="zh-CN" altLang="en-US" sz="2400" b="1">
                <a:sym typeface="+mn-ea"/>
              </a:rPr>
              <a:t>定位精准</a:t>
            </a:r>
          </a:p>
        </p:txBody>
      </p:sp>
      <p:sp>
        <p:nvSpPr>
          <p:cNvPr id="9" name="文本框 8"/>
          <p:cNvSpPr txBox="1"/>
          <p:nvPr/>
        </p:nvSpPr>
        <p:spPr>
          <a:xfrm>
            <a:off x="3670935" y="4357370"/>
            <a:ext cx="1402080" cy="829945"/>
          </a:xfrm>
          <a:prstGeom prst="rect">
            <a:avLst/>
          </a:prstGeom>
          <a:noFill/>
        </p:spPr>
        <p:txBody>
          <a:bodyPr wrap="none" rtlCol="0" anchor="t">
            <a:spAutoFit/>
          </a:bodyPr>
          <a:lstStyle/>
          <a:p>
            <a:pPr algn="l"/>
            <a:r>
              <a:rPr lang="zh-CN" altLang="en-US" sz="2400" b="1">
                <a:sym typeface="+mn-ea"/>
              </a:rPr>
              <a:t>案例丰富</a:t>
            </a:r>
          </a:p>
          <a:p>
            <a:pPr algn="l"/>
            <a:r>
              <a:rPr lang="zh-CN" altLang="en-US" sz="2400" b="1">
                <a:sym typeface="+mn-ea"/>
              </a:rPr>
              <a:t>资料简明</a:t>
            </a:r>
          </a:p>
        </p:txBody>
      </p:sp>
      <p:sp>
        <p:nvSpPr>
          <p:cNvPr id="10" name="文本框 9"/>
          <p:cNvSpPr txBox="1"/>
          <p:nvPr/>
        </p:nvSpPr>
        <p:spPr>
          <a:xfrm>
            <a:off x="6831330" y="1704975"/>
            <a:ext cx="1402080" cy="829945"/>
          </a:xfrm>
          <a:prstGeom prst="rect">
            <a:avLst/>
          </a:prstGeom>
          <a:noFill/>
        </p:spPr>
        <p:txBody>
          <a:bodyPr wrap="none" rtlCol="0" anchor="t">
            <a:spAutoFit/>
          </a:bodyPr>
          <a:lstStyle/>
          <a:p>
            <a:pPr algn="l"/>
            <a:r>
              <a:rPr lang="zh-CN" altLang="en-US" sz="2400" b="1">
                <a:sym typeface="+mn-ea"/>
              </a:rPr>
              <a:t>业内认可</a:t>
            </a:r>
          </a:p>
          <a:p>
            <a:pPr algn="l"/>
            <a:r>
              <a:rPr lang="zh-CN" altLang="en-US" sz="2400" b="1">
                <a:sym typeface="+mn-ea"/>
              </a:rPr>
              <a:t>专业性强</a:t>
            </a:r>
          </a:p>
        </p:txBody>
      </p:sp>
      <p:sp>
        <p:nvSpPr>
          <p:cNvPr id="11" name="文本框 10"/>
          <p:cNvSpPr txBox="1"/>
          <p:nvPr/>
        </p:nvSpPr>
        <p:spPr>
          <a:xfrm>
            <a:off x="9961880" y="4357370"/>
            <a:ext cx="1435100" cy="829945"/>
          </a:xfrm>
          <a:prstGeom prst="rect">
            <a:avLst/>
          </a:prstGeom>
          <a:noFill/>
        </p:spPr>
        <p:txBody>
          <a:bodyPr wrap="square" rtlCol="0" anchor="t">
            <a:spAutoFit/>
          </a:bodyPr>
          <a:lstStyle/>
          <a:p>
            <a:r>
              <a:rPr lang="zh-CN" altLang="en-US" sz="2400" b="1">
                <a:sym typeface="+mn-ea"/>
              </a:rPr>
              <a:t>分类合理</a:t>
            </a:r>
          </a:p>
          <a:p>
            <a:r>
              <a:rPr lang="zh-CN" altLang="en-US" sz="2400" b="1">
                <a:sym typeface="+mn-ea"/>
              </a:rPr>
              <a:t>评判便利</a:t>
            </a:r>
          </a:p>
        </p:txBody>
      </p:sp>
      <p:sp>
        <p:nvSpPr>
          <p:cNvPr id="12" name="矩形 11"/>
          <p:cNvSpPr/>
          <p:nvPr/>
        </p:nvSpPr>
        <p:spPr>
          <a:xfrm>
            <a:off x="0" y="2598420"/>
            <a:ext cx="2759710" cy="258826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873375" y="1704975"/>
            <a:ext cx="3025140" cy="258826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9800" y="2599055"/>
            <a:ext cx="3025140" cy="258826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166860" y="1704340"/>
            <a:ext cx="3025140" cy="258826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7465" y="1409700"/>
            <a:ext cx="803275" cy="1445260"/>
          </a:xfrm>
          <a:prstGeom prst="rect">
            <a:avLst/>
          </a:prstGeom>
          <a:noFill/>
        </p:spPr>
        <p:txBody>
          <a:bodyPr wrap="none" rtlCol="0" anchor="t">
            <a:spAutoFit/>
          </a:bodyPr>
          <a:lstStyle/>
          <a:p>
            <a:r>
              <a:rPr lang="en-US" altLang="zh-CN" sz="8800" b="1">
                <a:solidFill>
                  <a:schemeClr val="accent6">
                    <a:lumMod val="40000"/>
                    <a:lumOff val="60000"/>
                  </a:schemeClr>
                </a:solidFill>
                <a:sym typeface="+mn-ea"/>
              </a:rPr>
              <a:t>1</a:t>
            </a:r>
          </a:p>
        </p:txBody>
      </p:sp>
      <p:sp>
        <p:nvSpPr>
          <p:cNvPr id="20" name="文本框 19"/>
          <p:cNvSpPr txBox="1"/>
          <p:nvPr/>
        </p:nvSpPr>
        <p:spPr>
          <a:xfrm>
            <a:off x="6109335" y="1397000"/>
            <a:ext cx="803275" cy="1445260"/>
          </a:xfrm>
          <a:prstGeom prst="rect">
            <a:avLst/>
          </a:prstGeom>
          <a:noFill/>
        </p:spPr>
        <p:txBody>
          <a:bodyPr wrap="none" rtlCol="0" anchor="t">
            <a:spAutoFit/>
          </a:bodyPr>
          <a:lstStyle/>
          <a:p>
            <a:r>
              <a:rPr lang="en-US" altLang="zh-CN" sz="8800" b="1">
                <a:solidFill>
                  <a:schemeClr val="accent6">
                    <a:lumMod val="40000"/>
                    <a:lumOff val="60000"/>
                  </a:schemeClr>
                </a:solidFill>
                <a:sym typeface="+mn-ea"/>
              </a:rPr>
              <a:t>3</a:t>
            </a:r>
          </a:p>
        </p:txBody>
      </p:sp>
      <p:sp>
        <p:nvSpPr>
          <p:cNvPr id="21" name="文本框 20"/>
          <p:cNvSpPr txBox="1"/>
          <p:nvPr/>
        </p:nvSpPr>
        <p:spPr>
          <a:xfrm>
            <a:off x="9271635" y="4138295"/>
            <a:ext cx="803275" cy="1445260"/>
          </a:xfrm>
          <a:prstGeom prst="rect">
            <a:avLst/>
          </a:prstGeom>
          <a:noFill/>
        </p:spPr>
        <p:txBody>
          <a:bodyPr wrap="none" rtlCol="0" anchor="t">
            <a:spAutoFit/>
          </a:bodyPr>
          <a:lstStyle/>
          <a:p>
            <a:r>
              <a:rPr lang="en-US" altLang="zh-CN" sz="8800" b="1">
                <a:solidFill>
                  <a:schemeClr val="accent6">
                    <a:lumMod val="40000"/>
                    <a:lumOff val="60000"/>
                  </a:schemeClr>
                </a:solidFill>
                <a:sym typeface="+mn-ea"/>
              </a:rPr>
              <a:t>4</a:t>
            </a:r>
          </a:p>
        </p:txBody>
      </p:sp>
      <p:sp>
        <p:nvSpPr>
          <p:cNvPr id="22" name="文本框 21"/>
          <p:cNvSpPr txBox="1"/>
          <p:nvPr/>
        </p:nvSpPr>
        <p:spPr>
          <a:xfrm>
            <a:off x="226060" y="3093720"/>
            <a:ext cx="2171700" cy="1599565"/>
          </a:xfrm>
          <a:prstGeom prst="rect">
            <a:avLst/>
          </a:prstGeom>
          <a:noFill/>
        </p:spPr>
        <p:txBody>
          <a:bodyPr wrap="square" rtlCol="0" anchor="t">
            <a:spAutoFit/>
          </a:bodyPr>
          <a:lstStyle/>
          <a:p>
            <a:r>
              <a:rPr lang="zh-CN" altLang="en-US" sz="1400">
                <a:sym typeface="+mn-ea"/>
              </a:rPr>
              <a:t>针对千村一面的乡建现状及特色乡镇的建设需求，创建面向政府建设单位和企业的乡村建设咨询平台、建造导则和评判标准。未来将形成全方位的咨询交流平台。</a:t>
            </a:r>
          </a:p>
        </p:txBody>
      </p:sp>
      <p:sp>
        <p:nvSpPr>
          <p:cNvPr id="23" name="文本框 22"/>
          <p:cNvSpPr txBox="1"/>
          <p:nvPr/>
        </p:nvSpPr>
        <p:spPr>
          <a:xfrm>
            <a:off x="3192780" y="2522220"/>
            <a:ext cx="2386330" cy="953135"/>
          </a:xfrm>
          <a:prstGeom prst="rect">
            <a:avLst/>
          </a:prstGeom>
          <a:noFill/>
        </p:spPr>
        <p:txBody>
          <a:bodyPr wrap="square" rtlCol="0" anchor="t">
            <a:spAutoFit/>
          </a:bodyPr>
          <a:lstStyle/>
          <a:p>
            <a:r>
              <a:rPr lang="zh-CN" altLang="en-US" sz="1400">
                <a:sym typeface="+mn-ea"/>
              </a:rPr>
              <a:t>选取全国</a:t>
            </a:r>
            <a:r>
              <a:rPr lang="en-US" altLang="zh-CN" sz="1400">
                <a:sym typeface="+mn-ea"/>
              </a:rPr>
              <a:t>38+</a:t>
            </a:r>
            <a:r>
              <a:rPr lang="zh-CN" altLang="en-US" sz="1400">
                <a:sym typeface="+mn-ea"/>
              </a:rPr>
              <a:t>优秀乡建案例，采用创新</a:t>
            </a:r>
            <a:r>
              <a:rPr lang="en-US" altLang="zh-CN" sz="1400">
                <a:sym typeface="+mn-ea"/>
              </a:rPr>
              <a:t>“</a:t>
            </a:r>
            <a:r>
              <a:rPr lang="zh-CN" altLang="en-US" sz="1400">
                <a:sym typeface="+mn-ea"/>
              </a:rPr>
              <a:t>九大方向</a:t>
            </a:r>
            <a:r>
              <a:rPr lang="en-US" altLang="zh-CN" sz="1400">
                <a:sym typeface="+mn-ea"/>
              </a:rPr>
              <a:t>”</a:t>
            </a:r>
            <a:r>
              <a:rPr lang="zh-CN" altLang="en-US" sz="1400">
                <a:sym typeface="+mn-ea"/>
              </a:rPr>
              <a:t>整理形成丰富案例库。案例信息简明有序，查找便利。</a:t>
            </a:r>
          </a:p>
        </p:txBody>
      </p:sp>
      <p:sp>
        <p:nvSpPr>
          <p:cNvPr id="24" name="文本框 23"/>
          <p:cNvSpPr txBox="1"/>
          <p:nvPr/>
        </p:nvSpPr>
        <p:spPr>
          <a:xfrm>
            <a:off x="6446520" y="3308985"/>
            <a:ext cx="2171700" cy="953135"/>
          </a:xfrm>
          <a:prstGeom prst="rect">
            <a:avLst/>
          </a:prstGeom>
          <a:noFill/>
        </p:spPr>
        <p:txBody>
          <a:bodyPr wrap="square" rtlCol="0" anchor="t">
            <a:spAutoFit/>
          </a:bodyPr>
          <a:lstStyle/>
          <a:p>
            <a:r>
              <a:rPr lang="zh-CN" altLang="en-US" sz="1400">
                <a:sym typeface="+mn-ea"/>
              </a:rPr>
              <a:t>开展专家研讨会及咨询访谈，整理汇总成乡村建设价值主张及评判指标，专业性强。</a:t>
            </a:r>
          </a:p>
        </p:txBody>
      </p:sp>
      <p:sp>
        <p:nvSpPr>
          <p:cNvPr id="25" name="文本框 24"/>
          <p:cNvSpPr txBox="1"/>
          <p:nvPr/>
        </p:nvSpPr>
        <p:spPr>
          <a:xfrm>
            <a:off x="9593580" y="2522220"/>
            <a:ext cx="2171700" cy="1168400"/>
          </a:xfrm>
          <a:prstGeom prst="rect">
            <a:avLst/>
          </a:prstGeom>
          <a:noFill/>
        </p:spPr>
        <p:txBody>
          <a:bodyPr wrap="square" rtlCol="0" anchor="t">
            <a:spAutoFit/>
          </a:bodyPr>
          <a:lstStyle/>
          <a:p>
            <a:r>
              <a:rPr lang="en-US" altLang="zh-CN" sz="1400">
                <a:sym typeface="+mn-ea"/>
              </a:rPr>
              <a:t>“</a:t>
            </a:r>
            <a:r>
              <a:rPr lang="zh-CN" altLang="en-US" sz="1400">
                <a:sym typeface="+mn-ea"/>
              </a:rPr>
              <a:t>九大方向</a:t>
            </a:r>
            <a:r>
              <a:rPr lang="en-US" altLang="zh-CN" sz="1400">
                <a:sym typeface="+mn-ea"/>
              </a:rPr>
              <a:t>—</a:t>
            </a:r>
            <a:r>
              <a:rPr lang="zh-CN" altLang="en-US" sz="1400">
                <a:sym typeface="+mn-ea"/>
              </a:rPr>
              <a:t>价值主张</a:t>
            </a:r>
            <a:r>
              <a:rPr lang="en-US" altLang="zh-CN" sz="1400">
                <a:sym typeface="+mn-ea"/>
              </a:rPr>
              <a:t>—</a:t>
            </a:r>
            <a:r>
              <a:rPr lang="zh-CN" altLang="en-US" sz="1400">
                <a:sym typeface="+mn-ea"/>
              </a:rPr>
              <a:t>案例分析</a:t>
            </a:r>
            <a:r>
              <a:rPr lang="en-US" altLang="zh-CN" sz="1400">
                <a:sym typeface="+mn-ea"/>
              </a:rPr>
              <a:t>—</a:t>
            </a:r>
            <a:r>
              <a:rPr lang="zh-CN" altLang="en-US" sz="1400">
                <a:sym typeface="+mn-ea"/>
              </a:rPr>
              <a:t>评判指标</a:t>
            </a:r>
            <a:r>
              <a:rPr lang="en-US" altLang="zh-CN" sz="1400">
                <a:sym typeface="+mn-ea"/>
              </a:rPr>
              <a:t>”</a:t>
            </a:r>
            <a:r>
              <a:rPr lang="zh-CN" altLang="en-US" sz="1400">
                <a:sym typeface="+mn-ea"/>
              </a:rPr>
              <a:t>的分类逻辑合理展现乡村建设顺序，方便咨询者理解及使用。</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rcRect/>
          <a:stretch/>
        </p:blipFill>
        <p:spPr>
          <a:xfrm>
            <a:off x="2950590" y="-12503"/>
            <a:ext cx="9241410" cy="6931058"/>
          </a:xfrm>
          <a:prstGeom prst="rect">
            <a:avLst/>
          </a:prstGeom>
        </p:spPr>
      </p:pic>
      <p:sp>
        <p:nvSpPr>
          <p:cNvPr id="4" name="矩形 3"/>
          <p:cNvSpPr/>
          <p:nvPr/>
        </p:nvSpPr>
        <p:spPr>
          <a:xfrm>
            <a:off x="0" y="0"/>
            <a:ext cx="4656841"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99560" y="3216442"/>
            <a:ext cx="2168165" cy="400110"/>
          </a:xfrm>
          <a:prstGeom prst="rect">
            <a:avLst/>
          </a:prstGeom>
          <a:noFill/>
        </p:spPr>
        <p:txBody>
          <a:bodyPr wrap="square" rtlCol="0">
            <a:spAutoFit/>
          </a:bodyPr>
          <a:lstStyle/>
          <a:p>
            <a:pPr algn="r"/>
            <a:r>
              <a:rPr lang="zh-CN" altLang="en-US" sz="2000" dirty="0">
                <a:solidFill>
                  <a:schemeClr val="bg1"/>
                </a:solidFill>
              </a:rPr>
              <a:t>行业背景与市场</a:t>
            </a:r>
          </a:p>
        </p:txBody>
      </p:sp>
      <p:sp>
        <p:nvSpPr>
          <p:cNvPr id="7" name="文本框 6"/>
          <p:cNvSpPr txBox="1"/>
          <p:nvPr/>
        </p:nvSpPr>
        <p:spPr>
          <a:xfrm>
            <a:off x="1752889" y="1597912"/>
            <a:ext cx="1061509" cy="1862048"/>
          </a:xfrm>
          <a:prstGeom prst="rect">
            <a:avLst/>
          </a:prstGeom>
          <a:noFill/>
        </p:spPr>
        <p:txBody>
          <a:bodyPr wrap="none" rtlCol="0">
            <a:spAutoFit/>
          </a:bodyPr>
          <a:lstStyle/>
          <a:p>
            <a:r>
              <a:rPr lang="en-US" altLang="zh-CN" sz="11500" dirty="0">
                <a:solidFill>
                  <a:schemeClr val="bg1"/>
                </a:solidFill>
                <a:latin typeface="Alibaba Sans Heavy" panose="020B0903020203040204" pitchFamily="34" charset="0"/>
                <a:cs typeface="Alibaba Sans Heavy" panose="020B0903020203040204" pitchFamily="34" charset="0"/>
              </a:rPr>
              <a:t>1</a:t>
            </a:r>
            <a:endParaRPr lang="zh-CN" altLang="en-US" sz="11500" dirty="0">
              <a:solidFill>
                <a:schemeClr val="bg1"/>
              </a:solidFill>
              <a:latin typeface="Alibaba Sans Heavy" panose="020B0903020203040204" pitchFamily="34" charset="0"/>
              <a:cs typeface="Alibaba Sans Heavy" panose="020B0903020203040204" pitchFamily="34" charset="0"/>
            </a:endParaRPr>
          </a:p>
        </p:txBody>
      </p:sp>
      <p:sp>
        <p:nvSpPr>
          <p:cNvPr id="8" name="文本框 7"/>
          <p:cNvSpPr txBox="1"/>
          <p:nvPr/>
        </p:nvSpPr>
        <p:spPr>
          <a:xfrm>
            <a:off x="1511139" y="3713758"/>
            <a:ext cx="1805236" cy="338554"/>
          </a:xfrm>
          <a:prstGeom prst="rect">
            <a:avLst/>
          </a:prstGeom>
          <a:noFill/>
        </p:spPr>
        <p:txBody>
          <a:bodyPr wrap="square" rtlCol="0">
            <a:spAutoFit/>
          </a:bodyPr>
          <a:lstStyle/>
          <a:p>
            <a:pPr algn="r"/>
            <a:r>
              <a:rPr lang="en-US" altLang="zh-CN" sz="1600" dirty="0">
                <a:solidFill>
                  <a:schemeClr val="bg1"/>
                </a:solidFill>
              </a:rPr>
              <a:t>1.1</a:t>
            </a:r>
            <a:r>
              <a:rPr lang="zh-CN" altLang="en-US" sz="1600" dirty="0">
                <a:solidFill>
                  <a:schemeClr val="bg1"/>
                </a:solidFill>
              </a:rPr>
              <a:t>背景与市场</a:t>
            </a:r>
          </a:p>
        </p:txBody>
      </p:sp>
      <p:sp>
        <p:nvSpPr>
          <p:cNvPr id="9" name="文本框 8"/>
          <p:cNvSpPr txBox="1"/>
          <p:nvPr/>
        </p:nvSpPr>
        <p:spPr>
          <a:xfrm>
            <a:off x="1346173" y="4083090"/>
            <a:ext cx="1970202" cy="338554"/>
          </a:xfrm>
          <a:prstGeom prst="rect">
            <a:avLst/>
          </a:prstGeom>
          <a:noFill/>
        </p:spPr>
        <p:txBody>
          <a:bodyPr wrap="square" rtlCol="0">
            <a:spAutoFit/>
          </a:bodyPr>
          <a:lstStyle/>
          <a:p>
            <a:pPr algn="r"/>
            <a:r>
              <a:rPr lang="en-US" altLang="zh-CN" sz="1600" dirty="0">
                <a:solidFill>
                  <a:schemeClr val="bg1"/>
                </a:solidFill>
              </a:rPr>
              <a:t>1.2</a:t>
            </a:r>
            <a:r>
              <a:rPr lang="zh-CN" altLang="en-US" sz="1600" dirty="0">
                <a:solidFill>
                  <a:schemeClr val="bg1"/>
                </a:solidFill>
              </a:rPr>
              <a:t>痛点与机会</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B326ACF-FDF4-450F-B661-C68D771A0CA0}"/>
              </a:ext>
            </a:extLst>
          </p:cNvPr>
          <p:cNvSpPr>
            <a:spLocks noGrp="1"/>
          </p:cNvSpPr>
          <p:nvPr>
            <p:ph idx="1"/>
          </p:nvPr>
        </p:nvSpPr>
        <p:spPr>
          <a:xfrm>
            <a:off x="838200" y="1825623"/>
            <a:ext cx="10515600" cy="4719321"/>
          </a:xfrm>
        </p:spPr>
        <p:txBody>
          <a:bodyPr>
            <a:normAutofit/>
          </a:bodyPr>
          <a:lstStyle/>
          <a:p>
            <a:pPr marL="0" indent="0">
              <a:buNone/>
            </a:pPr>
            <a:r>
              <a:rPr lang="en-US" altLang="zh-CN" sz="1600" b="1" dirty="0"/>
              <a:t>3.4.1 </a:t>
            </a:r>
            <a:r>
              <a:rPr lang="zh-CN" altLang="en-US" sz="1600" b="1" dirty="0"/>
              <a:t>地产开发集团</a:t>
            </a:r>
          </a:p>
          <a:p>
            <a:r>
              <a:rPr lang="zh-CN" altLang="en-US" sz="1600" dirty="0"/>
              <a:t>根据乡村振兴的总体要求，提出价值主张，为地产集团提供多种方向不同思路的乡村开发策略。以九大方向的案例库为借鉴，帮助其全面系统地了解乡村规划设计方法，并辅以评判指标，来检验各方面建设或改造是否符合规范要求或价值导向。</a:t>
            </a:r>
          </a:p>
          <a:p>
            <a:pPr marL="0" indent="0">
              <a:buNone/>
            </a:pPr>
            <a:r>
              <a:rPr lang="en-US" altLang="zh-CN" sz="1600" b="1" dirty="0"/>
              <a:t>3.4.2 </a:t>
            </a:r>
            <a:r>
              <a:rPr lang="zh-CN" altLang="en-US" sz="1600" b="1" dirty="0"/>
              <a:t>政府和村委会</a:t>
            </a:r>
          </a:p>
          <a:p>
            <a:r>
              <a:rPr lang="zh-CN" altLang="en-US" sz="1600" dirty="0"/>
              <a:t>针对特色乡镇的建设需求，采取因地制宜的策略。政府和村委会可以在乡村主张指导手册的众多案例中找到适合目标乡村发展振兴的方式，并了解九大方向下的具体价值主张。以此来与投资方和相关设计工作者进行沟通，可以打破专业壁垒，降低沟通困难度。</a:t>
            </a:r>
          </a:p>
          <a:p>
            <a:pPr marL="0" indent="0">
              <a:buNone/>
            </a:pPr>
            <a:r>
              <a:rPr lang="en-US" altLang="zh-CN" sz="1600" b="1" dirty="0"/>
              <a:t>3.4.3 </a:t>
            </a:r>
            <a:r>
              <a:rPr lang="zh-CN" altLang="en-US" sz="1600" b="1" dirty="0"/>
              <a:t>设计工作室</a:t>
            </a:r>
          </a:p>
          <a:p>
            <a:r>
              <a:rPr lang="zh-CN" altLang="en-US" sz="1600" dirty="0"/>
              <a:t>以“九大方向</a:t>
            </a:r>
            <a:r>
              <a:rPr lang="en-US" altLang="zh-CN" sz="1600" dirty="0"/>
              <a:t>——</a:t>
            </a:r>
            <a:r>
              <a:rPr lang="zh-CN" altLang="en-US" sz="1600" dirty="0"/>
              <a:t>价值主张</a:t>
            </a:r>
            <a:r>
              <a:rPr lang="en-US" altLang="zh-CN" sz="1600" dirty="0"/>
              <a:t>——</a:t>
            </a:r>
            <a:r>
              <a:rPr lang="zh-CN" altLang="en-US" sz="1600" dirty="0"/>
              <a:t>评判指标”的逻辑来指导乡村设计者的工作流程，便于设计者按照步骤全面系统地完成乡村改造。价值主张提供了多种问题的解决办法，评判指标对九大方向分别做出了刚性和弹性要求，供设计者参考。</a:t>
            </a:r>
          </a:p>
          <a:p>
            <a:endParaRPr lang="zh-CN" altLang="en-US" dirty="0"/>
          </a:p>
        </p:txBody>
      </p:sp>
      <p:sp>
        <p:nvSpPr>
          <p:cNvPr id="4" name="矩形 3">
            <a:extLst>
              <a:ext uri="{FF2B5EF4-FFF2-40B4-BE49-F238E27FC236}">
                <a16:creationId xmlns:a16="http://schemas.microsoft.com/office/drawing/2014/main" id="{87480E70-C41E-4212-99F1-25DBC9318717}"/>
              </a:ext>
            </a:extLst>
          </p:cNvPr>
          <p:cNvSpPr/>
          <p:nvPr/>
        </p:nvSpPr>
        <p:spPr>
          <a:xfrm>
            <a:off x="0" y="201295"/>
            <a:ext cx="2623185"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9EF7573-AE9A-49CC-819D-064A2F5F8BD6}"/>
              </a:ext>
            </a:extLst>
          </p:cNvPr>
          <p:cNvSpPr txBox="1"/>
          <p:nvPr/>
        </p:nvSpPr>
        <p:spPr>
          <a:xfrm>
            <a:off x="271780" y="313055"/>
            <a:ext cx="1964055" cy="460375"/>
          </a:xfrm>
          <a:prstGeom prst="rect">
            <a:avLst/>
          </a:prstGeom>
          <a:noFill/>
        </p:spPr>
        <p:txBody>
          <a:bodyPr wrap="square" rtlCol="0">
            <a:spAutoFit/>
          </a:bodyPr>
          <a:lstStyle/>
          <a:p>
            <a:r>
              <a:rPr lang="en-US" altLang="zh-CN" sz="2400" b="1" dirty="0">
                <a:solidFill>
                  <a:schemeClr val="bg1"/>
                </a:solidFill>
              </a:rPr>
              <a:t>3.3 </a:t>
            </a:r>
            <a:r>
              <a:rPr lang="zh-CN" altLang="en-US" sz="2400" b="1" dirty="0">
                <a:solidFill>
                  <a:schemeClr val="bg1"/>
                </a:solidFill>
              </a:rPr>
              <a:t>签约客户</a:t>
            </a:r>
          </a:p>
        </p:txBody>
      </p:sp>
    </p:spTree>
    <p:extLst>
      <p:ext uri="{BB962C8B-B14F-4D97-AF65-F5344CB8AC3E}">
        <p14:creationId xmlns:p14="http://schemas.microsoft.com/office/powerpoint/2010/main" val="81109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2F7761-B317-42D6-A99F-8558FA61130F}"/>
              </a:ext>
            </a:extLst>
          </p:cNvPr>
          <p:cNvSpPr>
            <a:spLocks noGrp="1"/>
          </p:cNvSpPr>
          <p:nvPr>
            <p:ph idx="1"/>
          </p:nvPr>
        </p:nvSpPr>
        <p:spPr>
          <a:xfrm>
            <a:off x="838200" y="1285832"/>
            <a:ext cx="10515600" cy="4892511"/>
          </a:xfrm>
        </p:spPr>
        <p:txBody>
          <a:bodyPr>
            <a:normAutofit/>
          </a:bodyPr>
          <a:lstStyle/>
          <a:p>
            <a:pPr marL="0" indent="0">
              <a:buNone/>
            </a:pPr>
            <a:r>
              <a:rPr lang="en-US" altLang="zh-CN" sz="1600" b="1" dirty="0"/>
              <a:t>3.5.1 </a:t>
            </a:r>
            <a:r>
              <a:rPr lang="zh-CN" altLang="en-US" sz="1600" b="1" dirty="0"/>
              <a:t>出版书籍</a:t>
            </a:r>
          </a:p>
          <a:p>
            <a:r>
              <a:rPr lang="zh-CN" altLang="en-US" sz="1600" dirty="0"/>
              <a:t>截至目前，团队已经基本完成了乡村主张指导手册的编撰工作，将开展专家研讨会，把成果出版成册进行售卖。</a:t>
            </a:r>
          </a:p>
          <a:p>
            <a:endParaRPr lang="en-US" altLang="zh-CN" sz="1600" dirty="0"/>
          </a:p>
          <a:p>
            <a:pPr marL="0" indent="0">
              <a:buNone/>
            </a:pPr>
            <a:r>
              <a:rPr lang="en-US" altLang="zh-CN" sz="1600" b="1" dirty="0"/>
              <a:t>3.5.2 </a:t>
            </a:r>
            <a:r>
              <a:rPr lang="zh-CN" altLang="en-US" sz="1600" b="1" dirty="0"/>
              <a:t>搭建网络平台</a:t>
            </a:r>
          </a:p>
          <a:p>
            <a:r>
              <a:rPr lang="zh-CN" altLang="en-US" sz="1600" dirty="0"/>
              <a:t>为了给多元化组成的客户提供更便利的咨询服务，团队将创建线上平台。网站主体构架延续手册“九大方向</a:t>
            </a:r>
            <a:r>
              <a:rPr lang="en-US" altLang="zh-CN" sz="1600" dirty="0"/>
              <a:t>——</a:t>
            </a:r>
            <a:r>
              <a:rPr lang="zh-CN" altLang="en-US" sz="1600" dirty="0"/>
              <a:t>价值主张</a:t>
            </a:r>
            <a:r>
              <a:rPr lang="en-US" altLang="zh-CN" sz="1600" dirty="0"/>
              <a:t>——</a:t>
            </a:r>
            <a:r>
              <a:rPr lang="zh-CN" altLang="en-US" sz="1600" dirty="0"/>
              <a:t>评判指标”的特色分类逻辑，将现有案例库分门别类地置入相应目录下，便于乡建者按需检索。</a:t>
            </a:r>
          </a:p>
          <a:p>
            <a:r>
              <a:rPr lang="zh-CN" altLang="en-US" sz="1600" dirty="0"/>
              <a:t>在手册和网站的宣传范围达到一定广度时，吸引乡建工作者们投稿相关项目。团队将其他人投稿的项目进行拆解、重新组合，纳入现有框架体系中。加强网站审核，务必确保每一条价值主张都放在正确的方向下，避免给检索者带来干扰。</a:t>
            </a:r>
          </a:p>
          <a:p>
            <a:r>
              <a:rPr lang="zh-CN" altLang="en-US" sz="1600" dirty="0"/>
              <a:t>在网站上开辟交流板块，除了某一方客户可以对团队进行私人付费咨询，不同方客户之间也可以在公共平台上畅所欲言。增设广告位，吸引投资。任何一方客户都可以通过购买广告位来寻找合作伙伴，相关企业或工作室也可挂上招聘信息。</a:t>
            </a:r>
          </a:p>
          <a:p>
            <a:endParaRPr lang="zh-CN" altLang="en-US" dirty="0"/>
          </a:p>
        </p:txBody>
      </p:sp>
      <p:sp>
        <p:nvSpPr>
          <p:cNvPr id="4" name="矩形 3">
            <a:extLst>
              <a:ext uri="{FF2B5EF4-FFF2-40B4-BE49-F238E27FC236}">
                <a16:creationId xmlns:a16="http://schemas.microsoft.com/office/drawing/2014/main" id="{007F3D1F-21B2-4AD0-BC0B-F2CE6B6C8F71}"/>
              </a:ext>
            </a:extLst>
          </p:cNvPr>
          <p:cNvSpPr/>
          <p:nvPr/>
        </p:nvSpPr>
        <p:spPr>
          <a:xfrm>
            <a:off x="0" y="201295"/>
            <a:ext cx="2623185"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4CE4700-D2C6-4D49-A9D4-7238DE74FCB8}"/>
              </a:ext>
            </a:extLst>
          </p:cNvPr>
          <p:cNvSpPr txBox="1"/>
          <p:nvPr/>
        </p:nvSpPr>
        <p:spPr>
          <a:xfrm>
            <a:off x="271780" y="313055"/>
            <a:ext cx="1964055" cy="460375"/>
          </a:xfrm>
          <a:prstGeom prst="rect">
            <a:avLst/>
          </a:prstGeom>
          <a:noFill/>
        </p:spPr>
        <p:txBody>
          <a:bodyPr wrap="square" rtlCol="0">
            <a:spAutoFit/>
          </a:bodyPr>
          <a:lstStyle/>
          <a:p>
            <a:r>
              <a:rPr lang="en-US" altLang="zh-CN" sz="2400" b="1" dirty="0">
                <a:solidFill>
                  <a:schemeClr val="bg1"/>
                </a:solidFill>
              </a:rPr>
              <a:t>3.4 </a:t>
            </a:r>
            <a:r>
              <a:rPr lang="zh-CN" altLang="en-US" sz="2400" b="1" dirty="0">
                <a:solidFill>
                  <a:schemeClr val="bg1"/>
                </a:solidFill>
              </a:rPr>
              <a:t>发展规划</a:t>
            </a:r>
          </a:p>
        </p:txBody>
      </p:sp>
    </p:spTree>
    <p:extLst>
      <p:ext uri="{BB962C8B-B14F-4D97-AF65-F5344CB8AC3E}">
        <p14:creationId xmlns:p14="http://schemas.microsoft.com/office/powerpoint/2010/main" val="1361089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D16A4C-8E66-4269-B615-C21548B5E602}"/>
              </a:ext>
            </a:extLst>
          </p:cNvPr>
          <p:cNvSpPr>
            <a:spLocks noGrp="1"/>
          </p:cNvSpPr>
          <p:nvPr>
            <p:ph idx="1"/>
          </p:nvPr>
        </p:nvSpPr>
        <p:spPr>
          <a:xfrm>
            <a:off x="2500009" y="1730829"/>
            <a:ext cx="3454478" cy="1419882"/>
          </a:xfrm>
        </p:spPr>
        <p:txBody>
          <a:bodyPr>
            <a:normAutofit lnSpcReduction="10000"/>
          </a:bodyPr>
          <a:lstStyle/>
          <a:p>
            <a:pPr marL="0" indent="0">
              <a:buNone/>
            </a:pPr>
            <a:r>
              <a:rPr lang="zh-CN" altLang="zh-CN" sz="1600" dirty="0"/>
              <a:t>团队主要通过</a:t>
            </a:r>
            <a:r>
              <a:rPr lang="zh-CN" altLang="en-US" sz="1600" dirty="0"/>
              <a:t>下列</a:t>
            </a:r>
            <a:r>
              <a:rPr lang="zh-CN" altLang="zh-CN" sz="1600" dirty="0"/>
              <a:t>三种方式来盈利</a:t>
            </a:r>
            <a:r>
              <a:rPr lang="zh-CN" altLang="en-US" sz="1600" dirty="0"/>
              <a:t>：</a:t>
            </a:r>
            <a:endParaRPr lang="en-US" altLang="zh-CN" sz="1600" dirty="0"/>
          </a:p>
          <a:p>
            <a:r>
              <a:rPr lang="zh-CN" altLang="zh-CN" sz="2000" b="1" dirty="0"/>
              <a:t>提供有偿咨询</a:t>
            </a:r>
            <a:endParaRPr lang="en-US" altLang="zh-CN" sz="2000" b="1" dirty="0"/>
          </a:p>
          <a:p>
            <a:r>
              <a:rPr lang="zh-CN" altLang="en-US" sz="2000" b="1" dirty="0"/>
              <a:t>并</a:t>
            </a:r>
            <a:r>
              <a:rPr lang="zh-CN" altLang="zh-CN" sz="2000" b="1" dirty="0"/>
              <a:t>售卖书籍</a:t>
            </a:r>
            <a:endParaRPr lang="en-US" altLang="zh-CN" sz="2000" b="1" dirty="0"/>
          </a:p>
          <a:p>
            <a:r>
              <a:rPr lang="zh-CN" altLang="zh-CN" sz="2000" b="1" dirty="0"/>
              <a:t>投放网站广告</a:t>
            </a:r>
            <a:endParaRPr lang="zh-CN" altLang="en-US" sz="3600" b="1" dirty="0"/>
          </a:p>
        </p:txBody>
      </p:sp>
      <p:sp>
        <p:nvSpPr>
          <p:cNvPr id="4" name="矩形 3">
            <a:extLst>
              <a:ext uri="{FF2B5EF4-FFF2-40B4-BE49-F238E27FC236}">
                <a16:creationId xmlns:a16="http://schemas.microsoft.com/office/drawing/2014/main" id="{86963BBC-5CB4-4251-ADC2-22920D3BE06E}"/>
              </a:ext>
            </a:extLst>
          </p:cNvPr>
          <p:cNvSpPr/>
          <p:nvPr/>
        </p:nvSpPr>
        <p:spPr>
          <a:xfrm>
            <a:off x="0" y="201295"/>
            <a:ext cx="2623185"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CF6AD4E-36E0-4B26-A36C-881F1F9EC542}"/>
              </a:ext>
            </a:extLst>
          </p:cNvPr>
          <p:cNvSpPr txBox="1"/>
          <p:nvPr/>
        </p:nvSpPr>
        <p:spPr>
          <a:xfrm>
            <a:off x="271780" y="313055"/>
            <a:ext cx="1964055" cy="460375"/>
          </a:xfrm>
          <a:prstGeom prst="rect">
            <a:avLst/>
          </a:prstGeom>
          <a:noFill/>
        </p:spPr>
        <p:txBody>
          <a:bodyPr wrap="square" rtlCol="0">
            <a:spAutoFit/>
          </a:bodyPr>
          <a:lstStyle/>
          <a:p>
            <a:r>
              <a:rPr lang="en-US" altLang="zh-CN" sz="2400" b="1" dirty="0">
                <a:solidFill>
                  <a:schemeClr val="bg1"/>
                </a:solidFill>
              </a:rPr>
              <a:t>3.5 </a:t>
            </a:r>
            <a:r>
              <a:rPr lang="zh-CN" altLang="en-US" sz="2400" b="1" dirty="0">
                <a:solidFill>
                  <a:schemeClr val="bg1"/>
                </a:solidFill>
              </a:rPr>
              <a:t>盈利模式</a:t>
            </a:r>
          </a:p>
        </p:txBody>
      </p:sp>
      <p:pic>
        <p:nvPicPr>
          <p:cNvPr id="7" name="图片 6">
            <a:extLst>
              <a:ext uri="{FF2B5EF4-FFF2-40B4-BE49-F238E27FC236}">
                <a16:creationId xmlns:a16="http://schemas.microsoft.com/office/drawing/2014/main" id="{A5702AD3-D228-4236-96CE-F16F5D08213C}"/>
              </a:ext>
            </a:extLst>
          </p:cNvPr>
          <p:cNvPicPr>
            <a:picLocks noChangeAspect="1"/>
          </p:cNvPicPr>
          <p:nvPr/>
        </p:nvPicPr>
        <p:blipFill rotWithShape="1">
          <a:blip r:embed="rId2"/>
          <a:srcRect b="9496"/>
          <a:stretch/>
        </p:blipFill>
        <p:spPr>
          <a:xfrm>
            <a:off x="2500009" y="3203920"/>
            <a:ext cx="9691991" cy="3654080"/>
          </a:xfrm>
          <a:prstGeom prst="rect">
            <a:avLst/>
          </a:prstGeom>
        </p:spPr>
      </p:pic>
      <p:sp>
        <p:nvSpPr>
          <p:cNvPr id="9" name="矩形 8">
            <a:extLst>
              <a:ext uri="{FF2B5EF4-FFF2-40B4-BE49-F238E27FC236}">
                <a16:creationId xmlns:a16="http://schemas.microsoft.com/office/drawing/2014/main" id="{826704F8-DD89-4D43-9F19-E18C4438E57B}"/>
              </a:ext>
            </a:extLst>
          </p:cNvPr>
          <p:cNvSpPr/>
          <p:nvPr/>
        </p:nvSpPr>
        <p:spPr>
          <a:xfrm>
            <a:off x="2500010" y="3274053"/>
            <a:ext cx="316900" cy="3169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康熙字典体" panose="020B0502000000000001" pitchFamily="34" charset="-122"/>
                <a:ea typeface="康熙字典体" panose="020B0502000000000001" pitchFamily="34" charset="-122"/>
              </a:rPr>
              <a:t>乡</a:t>
            </a:r>
          </a:p>
        </p:txBody>
      </p:sp>
      <p:sp>
        <p:nvSpPr>
          <p:cNvPr id="12" name="矩形 11">
            <a:extLst>
              <a:ext uri="{FF2B5EF4-FFF2-40B4-BE49-F238E27FC236}">
                <a16:creationId xmlns:a16="http://schemas.microsoft.com/office/drawing/2014/main" id="{3A52C44F-826C-4166-A62E-17763F40FC70}"/>
              </a:ext>
            </a:extLst>
          </p:cNvPr>
          <p:cNvSpPr/>
          <p:nvPr/>
        </p:nvSpPr>
        <p:spPr>
          <a:xfrm>
            <a:off x="2816910" y="3274053"/>
            <a:ext cx="316900" cy="3169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康熙字典体" panose="020B0502000000000001" pitchFamily="34" charset="-122"/>
                <a:ea typeface="康熙字典体" panose="020B0502000000000001" pitchFamily="34" charset="-122"/>
              </a:rPr>
              <a:t>村</a:t>
            </a:r>
          </a:p>
        </p:txBody>
      </p:sp>
      <p:sp>
        <p:nvSpPr>
          <p:cNvPr id="13" name="矩形 12">
            <a:extLst>
              <a:ext uri="{FF2B5EF4-FFF2-40B4-BE49-F238E27FC236}">
                <a16:creationId xmlns:a16="http://schemas.microsoft.com/office/drawing/2014/main" id="{B9081129-EF3C-4729-888D-07A9D5CD9DE0}"/>
              </a:ext>
            </a:extLst>
          </p:cNvPr>
          <p:cNvSpPr/>
          <p:nvPr/>
        </p:nvSpPr>
        <p:spPr>
          <a:xfrm>
            <a:off x="3133810" y="3274053"/>
            <a:ext cx="316900" cy="3169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康熙字典体" panose="020B0502000000000001" pitchFamily="34" charset="-122"/>
                <a:ea typeface="康熙字典体" panose="020B0502000000000001" pitchFamily="34" charset="-122"/>
              </a:rPr>
              <a:t>主</a:t>
            </a:r>
          </a:p>
        </p:txBody>
      </p:sp>
      <p:sp>
        <p:nvSpPr>
          <p:cNvPr id="14" name="矩形 13">
            <a:extLst>
              <a:ext uri="{FF2B5EF4-FFF2-40B4-BE49-F238E27FC236}">
                <a16:creationId xmlns:a16="http://schemas.microsoft.com/office/drawing/2014/main" id="{9925AA90-38D6-4E53-B246-BC2B4F8AD75F}"/>
              </a:ext>
            </a:extLst>
          </p:cNvPr>
          <p:cNvSpPr/>
          <p:nvPr/>
        </p:nvSpPr>
        <p:spPr>
          <a:xfrm>
            <a:off x="3450710" y="3274053"/>
            <a:ext cx="316900" cy="316900"/>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康熙字典体" panose="020B0502000000000001" pitchFamily="34" charset="-122"/>
                <a:ea typeface="康熙字典体" panose="020B0502000000000001" pitchFamily="34" charset="-122"/>
              </a:rPr>
              <a:t>张</a:t>
            </a:r>
          </a:p>
        </p:txBody>
      </p:sp>
      <p:pic>
        <p:nvPicPr>
          <p:cNvPr id="16" name="图片 15">
            <a:extLst>
              <a:ext uri="{FF2B5EF4-FFF2-40B4-BE49-F238E27FC236}">
                <a16:creationId xmlns:a16="http://schemas.microsoft.com/office/drawing/2014/main" id="{926B2CF2-E40B-45F2-8178-BF15078EBC76}"/>
              </a:ext>
            </a:extLst>
          </p:cNvPr>
          <p:cNvPicPr>
            <a:picLocks noChangeAspect="1"/>
          </p:cNvPicPr>
          <p:nvPr/>
        </p:nvPicPr>
        <p:blipFill>
          <a:blip r:embed="rId3"/>
          <a:stretch>
            <a:fillRect/>
          </a:stretch>
        </p:blipFill>
        <p:spPr>
          <a:xfrm>
            <a:off x="0" y="3661086"/>
            <a:ext cx="3495828" cy="3205290"/>
          </a:xfrm>
          <a:prstGeom prst="rect">
            <a:avLst/>
          </a:prstGeom>
          <a:ln>
            <a:solidFill>
              <a:schemeClr val="tx1">
                <a:lumMod val="50000"/>
                <a:lumOff val="50000"/>
              </a:schemeClr>
            </a:solidFill>
          </a:ln>
          <a:effectLst>
            <a:outerShdw blurRad="50800" dist="38100" dir="18900000" algn="bl" rotWithShape="0">
              <a:prstClr val="black">
                <a:alpha val="40000"/>
              </a:prstClr>
            </a:outerShdw>
          </a:effectLst>
        </p:spPr>
      </p:pic>
      <p:pic>
        <p:nvPicPr>
          <p:cNvPr id="18" name="图片 17">
            <a:extLst>
              <a:ext uri="{FF2B5EF4-FFF2-40B4-BE49-F238E27FC236}">
                <a16:creationId xmlns:a16="http://schemas.microsoft.com/office/drawing/2014/main" id="{2D30983D-EF92-4B72-BFF9-01A6F3025A59}"/>
              </a:ext>
            </a:extLst>
          </p:cNvPr>
          <p:cNvPicPr>
            <a:picLocks noChangeAspect="1"/>
          </p:cNvPicPr>
          <p:nvPr/>
        </p:nvPicPr>
        <p:blipFill>
          <a:blip r:embed="rId4"/>
          <a:stretch>
            <a:fillRect/>
          </a:stretch>
        </p:blipFill>
        <p:spPr>
          <a:xfrm>
            <a:off x="8646141" y="0"/>
            <a:ext cx="3545859" cy="3203920"/>
          </a:xfrm>
          <a:prstGeom prst="rect">
            <a:avLst/>
          </a:prstGeom>
          <a:ln>
            <a:solidFill>
              <a:schemeClr val="tx1">
                <a:lumMod val="50000"/>
                <a:lumOff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979962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B1C104-4F1C-4E12-8EC4-425678BF82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5880"/>
          <a:stretch/>
        </p:blipFill>
        <p:spPr>
          <a:xfrm>
            <a:off x="4567287" y="0"/>
            <a:ext cx="7624713" cy="6858000"/>
          </a:xfrm>
          <a:prstGeom prst="rect">
            <a:avLst/>
          </a:prstGeom>
        </p:spPr>
      </p:pic>
      <p:sp>
        <p:nvSpPr>
          <p:cNvPr id="4" name="矩形 3"/>
          <p:cNvSpPr/>
          <p:nvPr/>
        </p:nvSpPr>
        <p:spPr>
          <a:xfrm>
            <a:off x="0" y="0"/>
            <a:ext cx="4656841"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70450" y="3216442"/>
            <a:ext cx="3197276" cy="584775"/>
          </a:xfrm>
          <a:prstGeom prst="rect">
            <a:avLst/>
          </a:prstGeom>
          <a:noFill/>
        </p:spPr>
        <p:txBody>
          <a:bodyPr wrap="square" rtlCol="0">
            <a:spAutoFit/>
          </a:bodyPr>
          <a:lstStyle/>
          <a:p>
            <a:pPr algn="r"/>
            <a:r>
              <a:rPr lang="zh-CN" altLang="en-US" sz="3200" dirty="0">
                <a:solidFill>
                  <a:schemeClr val="bg1"/>
                </a:solidFill>
              </a:rPr>
              <a:t>为什么是我们</a:t>
            </a:r>
          </a:p>
        </p:txBody>
      </p:sp>
      <p:sp>
        <p:nvSpPr>
          <p:cNvPr id="7" name="文本框 6"/>
          <p:cNvSpPr txBox="1"/>
          <p:nvPr/>
        </p:nvSpPr>
        <p:spPr>
          <a:xfrm>
            <a:off x="1752889" y="1597912"/>
            <a:ext cx="1061509" cy="1862048"/>
          </a:xfrm>
          <a:prstGeom prst="rect">
            <a:avLst/>
          </a:prstGeom>
          <a:noFill/>
        </p:spPr>
        <p:txBody>
          <a:bodyPr wrap="none" rtlCol="0">
            <a:spAutoFit/>
          </a:bodyPr>
          <a:lstStyle/>
          <a:p>
            <a:r>
              <a:rPr lang="en-US" sz="11500" dirty="0">
                <a:solidFill>
                  <a:schemeClr val="bg1"/>
                </a:solidFill>
                <a:latin typeface="Alibaba Sans Heavy" panose="020B0903020203040204" pitchFamily="34" charset="0"/>
                <a:cs typeface="Alibaba Sans Heavy" panose="020B0903020203040204" pitchFamily="34" charset="0"/>
              </a:rPr>
              <a:t>4</a:t>
            </a:r>
          </a:p>
        </p:txBody>
      </p:sp>
      <p:sp>
        <p:nvSpPr>
          <p:cNvPr id="8" name="文本框 7">
            <a:extLst>
              <a:ext uri="{FF2B5EF4-FFF2-40B4-BE49-F238E27FC236}">
                <a16:creationId xmlns:a16="http://schemas.microsoft.com/office/drawing/2014/main" id="{11D9E0E9-DB0F-4434-9833-2964AA00C66C}"/>
              </a:ext>
            </a:extLst>
          </p:cNvPr>
          <p:cNvSpPr txBox="1"/>
          <p:nvPr/>
        </p:nvSpPr>
        <p:spPr>
          <a:xfrm>
            <a:off x="1562490" y="3801217"/>
            <a:ext cx="1805236" cy="338554"/>
          </a:xfrm>
          <a:prstGeom prst="rect">
            <a:avLst/>
          </a:prstGeom>
          <a:noFill/>
        </p:spPr>
        <p:txBody>
          <a:bodyPr wrap="square" rtlCol="0">
            <a:spAutoFit/>
          </a:bodyPr>
          <a:lstStyle/>
          <a:p>
            <a:pPr algn="r"/>
            <a:r>
              <a:rPr lang="en-US" altLang="zh-CN" sz="1600" dirty="0">
                <a:solidFill>
                  <a:schemeClr val="bg1"/>
                </a:solidFill>
              </a:rPr>
              <a:t>4.1</a:t>
            </a:r>
            <a:r>
              <a:rPr lang="zh-CN" altLang="en-US" sz="1600" dirty="0">
                <a:solidFill>
                  <a:schemeClr val="bg1"/>
                </a:solidFill>
              </a:rPr>
              <a:t>团队介绍</a:t>
            </a:r>
          </a:p>
        </p:txBody>
      </p:sp>
      <p:sp>
        <p:nvSpPr>
          <p:cNvPr id="9" name="文本框 8">
            <a:extLst>
              <a:ext uri="{FF2B5EF4-FFF2-40B4-BE49-F238E27FC236}">
                <a16:creationId xmlns:a16="http://schemas.microsoft.com/office/drawing/2014/main" id="{77F9EB06-535B-4042-B4B7-ED9B82DE75BC}"/>
              </a:ext>
            </a:extLst>
          </p:cNvPr>
          <p:cNvSpPr txBox="1"/>
          <p:nvPr/>
        </p:nvSpPr>
        <p:spPr>
          <a:xfrm>
            <a:off x="1397524" y="4170549"/>
            <a:ext cx="1970202" cy="338554"/>
          </a:xfrm>
          <a:prstGeom prst="rect">
            <a:avLst/>
          </a:prstGeom>
          <a:noFill/>
        </p:spPr>
        <p:txBody>
          <a:bodyPr wrap="square" rtlCol="0">
            <a:spAutoFit/>
          </a:bodyPr>
          <a:lstStyle/>
          <a:p>
            <a:pPr algn="r"/>
            <a:r>
              <a:rPr lang="en-US" altLang="zh-CN" sz="1600" dirty="0">
                <a:solidFill>
                  <a:schemeClr val="bg1"/>
                </a:solidFill>
              </a:rPr>
              <a:t>4.2</a:t>
            </a:r>
            <a:r>
              <a:rPr lang="zh-CN" altLang="en-US" sz="1600" dirty="0">
                <a:solidFill>
                  <a:schemeClr val="bg1"/>
                </a:solidFill>
              </a:rPr>
              <a:t>团队优势</a:t>
            </a:r>
          </a:p>
        </p:txBody>
      </p:sp>
    </p:spTree>
    <p:extLst>
      <p:ext uri="{BB962C8B-B14F-4D97-AF65-F5344CB8AC3E}">
        <p14:creationId xmlns:p14="http://schemas.microsoft.com/office/powerpoint/2010/main" val="4168259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018FC-D368-43FA-BCF6-C136B04A42D4}"/>
              </a:ext>
            </a:extLst>
          </p:cNvPr>
          <p:cNvSpPr>
            <a:spLocks noGrp="1"/>
          </p:cNvSpPr>
          <p:nvPr>
            <p:ph type="title"/>
          </p:nvPr>
        </p:nvSpPr>
        <p:spPr/>
        <p:txBody>
          <a:bodyPr/>
          <a:lstStyle/>
          <a:p>
            <a:pPr algn="ctr"/>
            <a:r>
              <a:rPr lang="zh-CN" altLang="en-US" dirty="0"/>
              <a:t>团队介绍</a:t>
            </a:r>
          </a:p>
        </p:txBody>
      </p:sp>
      <p:pic>
        <p:nvPicPr>
          <p:cNvPr id="4" name="图片 3">
            <a:extLst>
              <a:ext uri="{FF2B5EF4-FFF2-40B4-BE49-F238E27FC236}">
                <a16:creationId xmlns:a16="http://schemas.microsoft.com/office/drawing/2014/main" id="{7DC1EF6A-9E14-4A11-8301-C8B471E19BA4}"/>
              </a:ext>
            </a:extLst>
          </p:cNvPr>
          <p:cNvPicPr>
            <a:picLocks noChangeAspect="1"/>
          </p:cNvPicPr>
          <p:nvPr/>
        </p:nvPicPr>
        <p:blipFill>
          <a:blip r:embed="rId2">
            <a:grayscl/>
          </a:blip>
          <a:stretch>
            <a:fillRect/>
          </a:stretch>
        </p:blipFill>
        <p:spPr>
          <a:xfrm>
            <a:off x="1058159" y="2691305"/>
            <a:ext cx="1458798" cy="1449447"/>
          </a:xfrm>
          <a:prstGeom prst="rect">
            <a:avLst/>
          </a:prstGeom>
        </p:spPr>
      </p:pic>
      <p:sp>
        <p:nvSpPr>
          <p:cNvPr id="5" name="矩形 4">
            <a:extLst>
              <a:ext uri="{FF2B5EF4-FFF2-40B4-BE49-F238E27FC236}">
                <a16:creationId xmlns:a16="http://schemas.microsoft.com/office/drawing/2014/main" id="{71C9F07C-9C42-4327-81F2-E2BF6D73C283}"/>
              </a:ext>
            </a:extLst>
          </p:cNvPr>
          <p:cNvSpPr/>
          <p:nvPr/>
        </p:nvSpPr>
        <p:spPr>
          <a:xfrm>
            <a:off x="2770242" y="2644170"/>
            <a:ext cx="8373026" cy="1631216"/>
          </a:xfrm>
          <a:prstGeom prst="rect">
            <a:avLst/>
          </a:prstGeom>
        </p:spPr>
        <p:txBody>
          <a:bodyPr wrap="square">
            <a:spAutoFit/>
          </a:bodyPr>
          <a:lstStyle/>
          <a:p>
            <a:r>
              <a:rPr lang="zh-CN" altLang="en-US" sz="1600" dirty="0">
                <a:solidFill>
                  <a:srgbClr val="000000"/>
                </a:solidFill>
                <a:latin typeface="Microsoft YaHei" panose="020B0503020204020204" pitchFamily="34" charset="-122"/>
                <a:ea typeface="Microsoft YaHei" panose="020B0503020204020204" pitchFamily="34" charset="-122"/>
              </a:rPr>
              <a:t>徐  瑾                   </a:t>
            </a:r>
            <a:r>
              <a:rPr lang="en-US" altLang="zh-CN" sz="1200" dirty="0"/>
              <a:t>2011</a:t>
            </a:r>
            <a:r>
              <a:rPr lang="zh-CN" altLang="en-US" sz="1200" dirty="0"/>
              <a:t>年毕业于清华大学建筑学院，获建筑学学士学位；</a:t>
            </a:r>
            <a:r>
              <a:rPr lang="en-US" altLang="zh-CN" sz="1200" dirty="0"/>
              <a:t>2012</a:t>
            </a:r>
            <a:r>
              <a:rPr lang="zh-CN" altLang="en-US" sz="1200" dirty="0"/>
              <a:t>年毕业于英国剑桥大学土地经济系，获硕士学位；</a:t>
            </a:r>
            <a:r>
              <a:rPr lang="en-US" altLang="zh-CN" sz="1200" dirty="0"/>
              <a:t>2015</a:t>
            </a:r>
            <a:r>
              <a:rPr lang="zh-CN" altLang="en-US" sz="1200" dirty="0"/>
              <a:t>年在美国麻省理工学院（</a:t>
            </a:r>
            <a:r>
              <a:rPr lang="en-US" altLang="zh-CN" sz="1200" dirty="0"/>
              <a:t>MIT</a:t>
            </a:r>
            <a:r>
              <a:rPr lang="zh-CN" altLang="en-US" sz="1200" dirty="0"/>
              <a:t>）城市研究与规划系访学；</a:t>
            </a:r>
            <a:r>
              <a:rPr lang="en-US" altLang="zh-CN" sz="1200" dirty="0"/>
              <a:t>2016</a:t>
            </a:r>
            <a:r>
              <a:rPr lang="zh-CN" altLang="en-US" sz="1200" dirty="0"/>
              <a:t>年毕业于清华大学建筑学院，获城乡规划学博士学位。现任东南大学建筑学院讲师，主要从事城乡规划与设计相关的理论研究、实践与教学工作。</a:t>
            </a:r>
            <a:endParaRPr lang="en-US" altLang="zh-CN" sz="1200" dirty="0"/>
          </a:p>
          <a:p>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t>在乡村规划的研究与教学领域，主持国家自然科学基金、科技部“十三五”国家重点研发计划子课题、江苏省自然科学基金、江苏省人才计划、东南大学教改项目等多个课题，在国内外核心刊物上发表论文</a:t>
            </a:r>
            <a:r>
              <a:rPr lang="en-US" altLang="zh-CN" sz="1200" dirty="0"/>
              <a:t>10</a:t>
            </a:r>
            <a:r>
              <a:rPr lang="zh-CN" altLang="en-US" sz="1200" dirty="0"/>
              <a:t>余篇。参加</a:t>
            </a:r>
            <a:r>
              <a:rPr lang="en-US" altLang="zh-CN" sz="1200" dirty="0"/>
              <a:t>2018</a:t>
            </a:r>
            <a:r>
              <a:rPr lang="zh-CN" altLang="en-US" sz="1200" dirty="0"/>
              <a:t>年东南大学青年教师授课竞赛获奖，指导学生参加城市规划专业指导委员会社会调查竞赛、全国高等院校大学生乡村规划方案竞赛、全国“绿点大赛”乡村规划设计竞赛、首届国际绿点大赛等获奖。</a:t>
            </a:r>
          </a:p>
        </p:txBody>
      </p:sp>
      <p:sp>
        <p:nvSpPr>
          <p:cNvPr id="8" name="标题 1">
            <a:extLst>
              <a:ext uri="{FF2B5EF4-FFF2-40B4-BE49-F238E27FC236}">
                <a16:creationId xmlns:a16="http://schemas.microsoft.com/office/drawing/2014/main" id="{BDBE5657-43D1-4151-A2EF-257FF5B3D442}"/>
              </a:ext>
            </a:extLst>
          </p:cNvPr>
          <p:cNvSpPr txBox="1">
            <a:spLocks/>
          </p:cNvSpPr>
          <p:nvPr/>
        </p:nvSpPr>
        <p:spPr>
          <a:xfrm>
            <a:off x="838200" y="81829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1800" dirty="0"/>
              <a:t>指导教师</a:t>
            </a:r>
          </a:p>
        </p:txBody>
      </p:sp>
      <p:sp>
        <p:nvSpPr>
          <p:cNvPr id="7" name="文本框 6">
            <a:extLst>
              <a:ext uri="{FF2B5EF4-FFF2-40B4-BE49-F238E27FC236}">
                <a16:creationId xmlns:a16="http://schemas.microsoft.com/office/drawing/2014/main" id="{B79B118B-01FD-4FA8-9727-460DF74E3F8C}"/>
              </a:ext>
            </a:extLst>
          </p:cNvPr>
          <p:cNvSpPr txBox="1"/>
          <p:nvPr/>
        </p:nvSpPr>
        <p:spPr>
          <a:xfrm>
            <a:off x="271780" y="313055"/>
            <a:ext cx="1964055" cy="461665"/>
          </a:xfrm>
          <a:prstGeom prst="rect">
            <a:avLst/>
          </a:prstGeom>
          <a:noFill/>
        </p:spPr>
        <p:txBody>
          <a:bodyPr wrap="square" rtlCol="0">
            <a:spAutoFit/>
          </a:bodyPr>
          <a:lstStyle/>
          <a:p>
            <a:r>
              <a:rPr lang="en-US" altLang="zh-CN" sz="2400" b="1" dirty="0">
                <a:solidFill>
                  <a:schemeClr val="bg1"/>
                </a:solidFill>
              </a:rPr>
              <a:t>4.1 </a:t>
            </a:r>
            <a:r>
              <a:rPr lang="zh-CN" altLang="en-US" sz="2400" b="1" dirty="0">
                <a:solidFill>
                  <a:schemeClr val="bg1"/>
                </a:solidFill>
              </a:rPr>
              <a:t>团队介绍</a:t>
            </a:r>
          </a:p>
        </p:txBody>
      </p:sp>
    </p:spTree>
    <p:extLst>
      <p:ext uri="{BB962C8B-B14F-4D97-AF65-F5344CB8AC3E}">
        <p14:creationId xmlns:p14="http://schemas.microsoft.com/office/powerpoint/2010/main" val="1512237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B6F6E4AB-BC50-4893-986E-CB4F4B2BF722}"/>
              </a:ext>
            </a:extLst>
          </p:cNvPr>
          <p:cNvSpPr/>
          <p:nvPr/>
        </p:nvSpPr>
        <p:spPr>
          <a:xfrm>
            <a:off x="7530708" y="1273290"/>
            <a:ext cx="1439272" cy="1425492"/>
          </a:xfrm>
          <a:prstGeom prst="rect">
            <a:avLst/>
          </a:prstGeom>
          <a:solidFill>
            <a:srgbClr val="C3C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9BEA85CA-FF7E-44F6-B131-9A0658EEB63B}"/>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l="35652" t="23889" r="16696" b="11573"/>
          <a:stretch/>
        </p:blipFill>
        <p:spPr>
          <a:xfrm>
            <a:off x="3231217" y="1266729"/>
            <a:ext cx="1416280" cy="1438613"/>
          </a:xfrm>
          <a:prstGeom prst="rect">
            <a:avLst/>
          </a:prstGeom>
        </p:spPr>
      </p:pic>
      <p:pic>
        <p:nvPicPr>
          <p:cNvPr id="16" name="图片 15">
            <a:extLst>
              <a:ext uri="{FF2B5EF4-FFF2-40B4-BE49-F238E27FC236}">
                <a16:creationId xmlns:a16="http://schemas.microsoft.com/office/drawing/2014/main" id="{4E839EFF-6D7A-48C8-9CF6-8D7163D06D71}"/>
              </a:ext>
            </a:extLst>
          </p:cNvPr>
          <p:cNvPicPr>
            <a:picLocks noChangeAspect="1"/>
          </p:cNvPicPr>
          <p:nvPr/>
        </p:nvPicPr>
        <p:blipFill rotWithShape="1">
          <a:blip r:embed="rId4" cstate="print">
            <a:grayscl/>
            <a:extLst>
              <a:ext uri="{28A0092B-C50C-407E-A947-70E740481C1C}">
                <a14:useLocalDpi xmlns:a14="http://schemas.microsoft.com/office/drawing/2010/main" val="0"/>
              </a:ext>
            </a:extLst>
          </a:blip>
          <a:srcRect l="10575" t="10627" r="171" b="23045"/>
          <a:stretch/>
        </p:blipFill>
        <p:spPr>
          <a:xfrm>
            <a:off x="1062955" y="1279850"/>
            <a:ext cx="1439272" cy="1425492"/>
          </a:xfrm>
          <a:prstGeom prst="rect">
            <a:avLst/>
          </a:prstGeom>
        </p:spPr>
      </p:pic>
      <p:pic>
        <p:nvPicPr>
          <p:cNvPr id="17" name="图片 16">
            <a:extLst>
              <a:ext uri="{FF2B5EF4-FFF2-40B4-BE49-F238E27FC236}">
                <a16:creationId xmlns:a16="http://schemas.microsoft.com/office/drawing/2014/main" id="{6758D839-1756-40EF-8588-885396BD9A34}"/>
              </a:ext>
            </a:extLst>
          </p:cNvPr>
          <p:cNvPicPr>
            <a:picLocks noChangeAspect="1"/>
          </p:cNvPicPr>
          <p:nvPr/>
        </p:nvPicPr>
        <p:blipFill rotWithShape="1">
          <a:blip r:embed="rId5" cstate="print">
            <a:grayscl/>
            <a:extLst>
              <a:ext uri="{28A0092B-C50C-407E-A947-70E740481C1C}">
                <a14:useLocalDpi xmlns:a14="http://schemas.microsoft.com/office/drawing/2010/main" val="0"/>
              </a:ext>
            </a:extLst>
          </a:blip>
          <a:srcRect l="50580" t="11279" r="16737" b="45459"/>
          <a:stretch/>
        </p:blipFill>
        <p:spPr>
          <a:xfrm>
            <a:off x="5374229" y="1273290"/>
            <a:ext cx="1439272" cy="1428864"/>
          </a:xfrm>
          <a:prstGeom prst="rect">
            <a:avLst/>
          </a:prstGeom>
        </p:spPr>
      </p:pic>
      <p:sp>
        <p:nvSpPr>
          <p:cNvPr id="18" name="矩形 17">
            <a:extLst>
              <a:ext uri="{FF2B5EF4-FFF2-40B4-BE49-F238E27FC236}">
                <a16:creationId xmlns:a16="http://schemas.microsoft.com/office/drawing/2014/main" id="{6632348B-2297-4D1F-89F9-19800173272D}"/>
              </a:ext>
            </a:extLst>
          </p:cNvPr>
          <p:cNvSpPr/>
          <p:nvPr/>
        </p:nvSpPr>
        <p:spPr>
          <a:xfrm>
            <a:off x="5266131" y="2796115"/>
            <a:ext cx="1784023" cy="4031873"/>
          </a:xfrm>
          <a:prstGeom prst="rect">
            <a:avLst/>
          </a:prstGeom>
        </p:spPr>
        <p:txBody>
          <a:bodyPr wrap="square">
            <a:spAutoFit/>
          </a:bodyPr>
          <a:lstStyle/>
          <a:p>
            <a:r>
              <a:rPr lang="zh-CN" altLang="en-US" sz="1600" dirty="0">
                <a:solidFill>
                  <a:srgbClr val="000000"/>
                </a:solidFill>
                <a:latin typeface="Microsoft YaHei" panose="020B0503020204020204" pitchFamily="34" charset="-122"/>
                <a:ea typeface="Microsoft YaHei" panose="020B0503020204020204" pitchFamily="34" charset="-122"/>
              </a:rPr>
              <a:t>孙  潇</a:t>
            </a:r>
            <a:r>
              <a:rPr lang="zh-CN" altLang="en-US" sz="1200" dirty="0">
                <a:solidFill>
                  <a:srgbClr val="000000"/>
                </a:solidFill>
                <a:latin typeface="Microsoft YaHei" panose="020B0503020204020204" pitchFamily="34" charset="-122"/>
                <a:ea typeface="Microsoft YaHei" panose="020B0503020204020204" pitchFamily="34" charset="-122"/>
              </a:rPr>
              <a:t> </a:t>
            </a:r>
            <a:endParaRPr lang="en-US" altLang="zh-CN" sz="1200" dirty="0">
              <a:solidFill>
                <a:srgbClr val="000000"/>
              </a:solidFill>
              <a:latin typeface="Microsoft YaHei" panose="020B0503020204020204" pitchFamily="34" charset="-122"/>
              <a:ea typeface="Microsoft YaHei" panose="020B0503020204020204" pitchFamily="34" charset="-122"/>
            </a:endParaRPr>
          </a:p>
          <a:p>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b="1" dirty="0"/>
              <a:t>东南大学建筑学院</a:t>
            </a:r>
            <a:endParaRPr lang="en-US" altLang="zh-CN" sz="1200" b="1" dirty="0"/>
          </a:p>
          <a:p>
            <a:r>
              <a:rPr lang="zh-CN" altLang="en-US" sz="1200" b="1" dirty="0"/>
              <a:t>城乡规划专业</a:t>
            </a:r>
            <a:r>
              <a:rPr lang="en-US" altLang="zh-CN" sz="1200" b="1" dirty="0"/>
              <a:t>17</a:t>
            </a:r>
            <a:r>
              <a:rPr lang="zh-CN" altLang="en-US" sz="1200" b="1" dirty="0"/>
              <a:t>级</a:t>
            </a:r>
            <a:endParaRPr lang="en-US" altLang="zh-CN" sz="1200" b="1" dirty="0"/>
          </a:p>
          <a:p>
            <a:endParaRPr lang="en-US" altLang="zh-CN" sz="1200" b="1" dirty="0"/>
          </a:p>
          <a:p>
            <a:r>
              <a:rPr lang="zh-CN" altLang="en-US" sz="1200" dirty="0"/>
              <a:t>专业课成绩优异，专业设计课多次获得90+的成绩。曾获得东南大学三好学生、王琦奖助学金、保正教育二等奖学金、全校结构竞赛一等奖、中国高等学校建筑与环境设计专业学生美术作品大赛二等奖等荣誉。喜欢绘画，摄影，视频剪辑。曾担任东南大学建筑学院团学联记者团副团长，参与制作多项视频拍摄工作；利用课余时间在单帧映画视频公司兼职。</a:t>
            </a:r>
          </a:p>
        </p:txBody>
      </p:sp>
      <p:sp>
        <p:nvSpPr>
          <p:cNvPr id="22" name="矩形 21">
            <a:extLst>
              <a:ext uri="{FF2B5EF4-FFF2-40B4-BE49-F238E27FC236}">
                <a16:creationId xmlns:a16="http://schemas.microsoft.com/office/drawing/2014/main" id="{3FA82838-0B5D-41E8-808A-C2D48464E199}"/>
              </a:ext>
            </a:extLst>
          </p:cNvPr>
          <p:cNvSpPr/>
          <p:nvPr/>
        </p:nvSpPr>
        <p:spPr>
          <a:xfrm>
            <a:off x="977230" y="2796115"/>
            <a:ext cx="1784023" cy="3662541"/>
          </a:xfrm>
          <a:prstGeom prst="rect">
            <a:avLst/>
          </a:prstGeom>
        </p:spPr>
        <p:txBody>
          <a:bodyPr wrap="square">
            <a:spAutoFit/>
          </a:bodyPr>
          <a:lstStyle/>
          <a:p>
            <a:r>
              <a:rPr lang="zh-CN" altLang="en-US" sz="1600" dirty="0">
                <a:solidFill>
                  <a:srgbClr val="000000"/>
                </a:solidFill>
                <a:latin typeface="Microsoft YaHei" panose="020B0503020204020204" pitchFamily="34" charset="-122"/>
                <a:ea typeface="Microsoft YaHei" panose="020B0503020204020204" pitchFamily="34" charset="-122"/>
              </a:rPr>
              <a:t>许文锦</a:t>
            </a:r>
            <a:endParaRPr lang="en-US" altLang="zh-CN" sz="1600" dirty="0">
              <a:solidFill>
                <a:srgbClr val="000000"/>
              </a:solidFill>
              <a:latin typeface="Microsoft YaHei" panose="020B0503020204020204" pitchFamily="34" charset="-122"/>
              <a:ea typeface="Microsoft YaHei" panose="020B0503020204020204" pitchFamily="34" charset="-122"/>
            </a:endParaRPr>
          </a:p>
          <a:p>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b="1" dirty="0"/>
              <a:t>东南大学建筑学院</a:t>
            </a:r>
            <a:endParaRPr lang="en-US" altLang="zh-CN" sz="1200" b="1" dirty="0"/>
          </a:p>
          <a:p>
            <a:r>
              <a:rPr lang="zh-CN" altLang="en-US" sz="1200" b="1" dirty="0"/>
              <a:t>城乡规划专业</a:t>
            </a:r>
            <a:r>
              <a:rPr lang="en-US" altLang="zh-CN" sz="1200" b="1" dirty="0"/>
              <a:t>17</a:t>
            </a:r>
            <a:r>
              <a:rPr lang="zh-CN" altLang="en-US" sz="1200" b="1" dirty="0"/>
              <a:t>级</a:t>
            </a:r>
            <a:endParaRPr lang="en-US" altLang="zh-CN" sz="1200" b="1" dirty="0"/>
          </a:p>
          <a:p>
            <a:endParaRPr lang="en-US" altLang="zh-CN" sz="1200" b="1" dirty="0"/>
          </a:p>
          <a:p>
            <a:r>
              <a:rPr lang="zh-CN" altLang="en-US" sz="1200" dirty="0"/>
              <a:t>专业课成绩优良，尤其对设计方向感兴趣。</a:t>
            </a:r>
            <a:endParaRPr lang="en-US" altLang="zh-CN" sz="1200" dirty="0"/>
          </a:p>
          <a:p>
            <a:r>
              <a:rPr lang="zh-CN" altLang="en-US" sz="1200" dirty="0"/>
              <a:t>曾获得东南大学许尚龙光彩事业奖助学金、结构创新竞赛校级一等奖、本科生创新体验竞赛校级三等奖、联创设计竞赛三等奖等荣誉。</a:t>
            </a:r>
            <a:endParaRPr lang="en-US" altLang="zh-CN" sz="1200" dirty="0"/>
          </a:p>
          <a:p>
            <a:r>
              <a:rPr lang="zh-CN" altLang="en-US" sz="1200" dirty="0"/>
              <a:t>具有较强组织协调能力，曾担任校学生职业发展协会秘书长参与负责多项活动；作为志愿者总负责组织</a:t>
            </a:r>
            <a:r>
              <a:rPr lang="en-US" altLang="zh-CN" sz="1200" dirty="0"/>
              <a:t>19</a:t>
            </a:r>
            <a:r>
              <a:rPr lang="zh-CN" altLang="en-US" sz="1200" dirty="0"/>
              <a:t>东南</a:t>
            </a:r>
            <a:r>
              <a:rPr lang="en-US" altLang="zh-CN" sz="1200" dirty="0"/>
              <a:t>·</a:t>
            </a:r>
            <a:r>
              <a:rPr lang="zh-CN" altLang="en-US" sz="1200" dirty="0"/>
              <a:t>中国建筑新人赛所有志愿工作。</a:t>
            </a:r>
            <a:endParaRPr lang="en-US" altLang="zh-CN" sz="1200" dirty="0"/>
          </a:p>
        </p:txBody>
      </p:sp>
      <p:sp>
        <p:nvSpPr>
          <p:cNvPr id="24" name="矩形 23">
            <a:extLst>
              <a:ext uri="{FF2B5EF4-FFF2-40B4-BE49-F238E27FC236}">
                <a16:creationId xmlns:a16="http://schemas.microsoft.com/office/drawing/2014/main" id="{F82161F6-CD01-4BE0-A024-BECC939E9621}"/>
              </a:ext>
            </a:extLst>
          </p:cNvPr>
          <p:cNvSpPr/>
          <p:nvPr/>
        </p:nvSpPr>
        <p:spPr>
          <a:xfrm>
            <a:off x="3121680" y="2796115"/>
            <a:ext cx="1784023" cy="3847207"/>
          </a:xfrm>
          <a:prstGeom prst="rect">
            <a:avLst/>
          </a:prstGeom>
        </p:spPr>
        <p:txBody>
          <a:bodyPr wrap="square">
            <a:spAutoFit/>
          </a:bodyPr>
          <a:lstStyle/>
          <a:p>
            <a:r>
              <a:rPr lang="zh-CN" altLang="en-US" sz="1600" dirty="0">
                <a:solidFill>
                  <a:srgbClr val="000000"/>
                </a:solidFill>
                <a:latin typeface="Microsoft YaHei" panose="020B0503020204020204" pitchFamily="34" charset="-122"/>
                <a:ea typeface="Microsoft YaHei" panose="020B0503020204020204" pitchFamily="34" charset="-122"/>
              </a:rPr>
              <a:t>刘乐欣</a:t>
            </a:r>
            <a:endParaRPr lang="en-US" altLang="zh-CN" sz="1600" dirty="0">
              <a:solidFill>
                <a:srgbClr val="000000"/>
              </a:solidFill>
              <a:latin typeface="Microsoft YaHei" panose="020B0503020204020204" pitchFamily="34" charset="-122"/>
              <a:ea typeface="Microsoft YaHei" panose="020B0503020204020204" pitchFamily="34" charset="-122"/>
            </a:endParaRPr>
          </a:p>
          <a:p>
            <a:endParaRPr lang="en-US" altLang="zh-CN" sz="1200" b="1" dirty="0"/>
          </a:p>
          <a:p>
            <a:r>
              <a:rPr lang="zh-CN" altLang="en-US" sz="1200" b="1" dirty="0"/>
              <a:t>东南大学建筑学院</a:t>
            </a:r>
            <a:endParaRPr lang="en-US" altLang="zh-CN" sz="1200" b="1" dirty="0"/>
          </a:p>
          <a:p>
            <a:r>
              <a:rPr lang="zh-CN" altLang="en-US" sz="1200" b="1" dirty="0"/>
              <a:t>城乡规划专业</a:t>
            </a:r>
            <a:r>
              <a:rPr lang="en-US" altLang="zh-CN" sz="1200" b="1" dirty="0"/>
              <a:t>17</a:t>
            </a:r>
            <a:r>
              <a:rPr lang="zh-CN" altLang="en-US" sz="1200" b="1" dirty="0"/>
              <a:t>级</a:t>
            </a:r>
            <a:endParaRPr lang="en-US" altLang="zh-CN" sz="1200" b="1" dirty="0"/>
          </a:p>
          <a:p>
            <a:endParaRPr lang="en-US" altLang="zh-CN" sz="1200" dirty="0"/>
          </a:p>
          <a:p>
            <a:r>
              <a:rPr lang="zh-CN" altLang="en-US" sz="1200" dirty="0"/>
              <a:t>专业课成绩优良，多次获得课程奖和单项奖。曾获得海峡杯大学生建构比赛金奖、东南大学校级结构竞赛一等奖、滨水驿站设计竞赛三等奖等。曾参与“红旅大仓”乡村振兴项目建设。担任支部书记至今，组织参与多项大型活动，协调能力与设计能力兼具。曾获东南大学三好学生、优秀团干部等荣誉称号。爱好摄影与旅行，现加入单帧映画视频公司。</a:t>
            </a:r>
            <a:endParaRPr lang="en-US" altLang="zh-CN" sz="1200" dirty="0"/>
          </a:p>
        </p:txBody>
      </p:sp>
      <p:sp>
        <p:nvSpPr>
          <p:cNvPr id="25" name="矩形 24">
            <a:extLst>
              <a:ext uri="{FF2B5EF4-FFF2-40B4-BE49-F238E27FC236}">
                <a16:creationId xmlns:a16="http://schemas.microsoft.com/office/drawing/2014/main" id="{10150B78-448E-4B86-A05E-6CA44E17B066}"/>
              </a:ext>
            </a:extLst>
          </p:cNvPr>
          <p:cNvSpPr/>
          <p:nvPr/>
        </p:nvSpPr>
        <p:spPr>
          <a:xfrm>
            <a:off x="7481726" y="2755217"/>
            <a:ext cx="1699982" cy="3908762"/>
          </a:xfrm>
          <a:prstGeom prst="rect">
            <a:avLst/>
          </a:prstGeom>
        </p:spPr>
        <p:txBody>
          <a:bodyPr wrap="square">
            <a:spAutoFit/>
          </a:bodyPr>
          <a:lstStyle/>
          <a:p>
            <a:r>
              <a:rPr lang="zh-CN" altLang="en-US" sz="1600" dirty="0">
                <a:solidFill>
                  <a:srgbClr val="000000"/>
                </a:solidFill>
                <a:latin typeface="Microsoft YaHei" panose="020B0503020204020204" pitchFamily="34" charset="-122"/>
                <a:ea typeface="Microsoft YaHei" panose="020B0503020204020204" pitchFamily="34" charset="-122"/>
              </a:rPr>
              <a:t>羿王力</a:t>
            </a:r>
            <a:endParaRPr lang="en-US" altLang="zh-CN" sz="1600" dirty="0">
              <a:solidFill>
                <a:srgbClr val="000000"/>
              </a:solidFill>
              <a:latin typeface="Microsoft YaHei" panose="020B0503020204020204" pitchFamily="34" charset="-122"/>
              <a:ea typeface="Microsoft YaHei" panose="020B0503020204020204" pitchFamily="34" charset="-122"/>
            </a:endParaRPr>
          </a:p>
          <a:p>
            <a:endParaRPr lang="en-US" altLang="zh-CN" sz="1600" dirty="0">
              <a:solidFill>
                <a:srgbClr val="000000"/>
              </a:solidFill>
              <a:latin typeface="Microsoft YaHei" panose="020B0503020204020204" pitchFamily="34" charset="-122"/>
              <a:ea typeface="Microsoft YaHei" panose="020B0503020204020204" pitchFamily="34" charset="-122"/>
            </a:endParaRPr>
          </a:p>
          <a:p>
            <a:r>
              <a:rPr lang="zh-CN" altLang="en-US" sz="1200" b="1" dirty="0"/>
              <a:t>东南大学建筑学院</a:t>
            </a:r>
            <a:endParaRPr lang="en-US" altLang="zh-CN" sz="1200" b="1" dirty="0"/>
          </a:p>
          <a:p>
            <a:r>
              <a:rPr lang="zh-CN" altLang="en-US" sz="1200" b="1" dirty="0"/>
              <a:t>城乡规划专业</a:t>
            </a:r>
            <a:r>
              <a:rPr lang="en-US" altLang="zh-CN" sz="1200" b="1" dirty="0"/>
              <a:t>17</a:t>
            </a:r>
            <a:r>
              <a:rPr lang="zh-CN" altLang="en-US" sz="1200" b="1" dirty="0"/>
              <a:t>级</a:t>
            </a:r>
            <a:endParaRPr lang="en-US" altLang="zh-CN" sz="1200" b="1" dirty="0"/>
          </a:p>
          <a:p>
            <a:endParaRPr lang="en-US" altLang="zh-CN" sz="1200" b="1" dirty="0"/>
          </a:p>
          <a:p>
            <a:r>
              <a:rPr lang="zh-CN" altLang="en-US" sz="1200" dirty="0"/>
              <a:t>设计课成绩优异。曾获得</a:t>
            </a:r>
            <a:r>
              <a:rPr lang="en-US" altLang="zh-CN" sz="1200" dirty="0"/>
              <a:t>19</a:t>
            </a:r>
            <a:r>
              <a:rPr lang="zh-CN" altLang="en-US" sz="1200" dirty="0"/>
              <a:t>东南</a:t>
            </a:r>
            <a:r>
              <a:rPr lang="en-US" altLang="zh-CN" sz="1200" dirty="0"/>
              <a:t>·</a:t>
            </a:r>
            <a:r>
              <a:rPr lang="zh-CN" altLang="en-US" sz="1200" dirty="0"/>
              <a:t>中国建筑新人赛</a:t>
            </a:r>
            <a:r>
              <a:rPr lang="en-US" altLang="zh-CN" sz="1200" dirty="0"/>
              <a:t>100</a:t>
            </a:r>
            <a:r>
              <a:rPr lang="zh-CN" altLang="en-US" sz="1200" dirty="0"/>
              <a:t>强、入围雄安建筑设计竞赛、结构创新竞赛校级一等奖等荣誉。业余涉猎广泛，爱好旅行、摄影、美食、音乐，擅长用短片记录各地风土人情。曾花费一月时间走街串巷，制作家乡美食攻略。假期时会组建乐队，在街边义演。</a:t>
            </a:r>
            <a:endParaRPr lang="en-US" altLang="zh-CN" sz="1200" dirty="0"/>
          </a:p>
          <a:p>
            <a:endParaRPr lang="en-US" altLang="zh-CN" sz="1200" dirty="0"/>
          </a:p>
        </p:txBody>
      </p:sp>
      <p:sp>
        <p:nvSpPr>
          <p:cNvPr id="26" name="矩形 25">
            <a:extLst>
              <a:ext uri="{FF2B5EF4-FFF2-40B4-BE49-F238E27FC236}">
                <a16:creationId xmlns:a16="http://schemas.microsoft.com/office/drawing/2014/main" id="{C0DB00BE-3F8A-4A43-B1F1-A4282C72DC27}"/>
              </a:ext>
            </a:extLst>
          </p:cNvPr>
          <p:cNvSpPr/>
          <p:nvPr/>
        </p:nvSpPr>
        <p:spPr>
          <a:xfrm>
            <a:off x="9640757" y="2777261"/>
            <a:ext cx="1574013" cy="3354765"/>
          </a:xfrm>
          <a:prstGeom prst="rect">
            <a:avLst/>
          </a:prstGeom>
        </p:spPr>
        <p:txBody>
          <a:bodyPr wrap="square">
            <a:spAutoFit/>
          </a:bodyPr>
          <a:lstStyle/>
          <a:p>
            <a:r>
              <a:rPr lang="zh-CN" altLang="en-US" sz="1600" dirty="0">
                <a:solidFill>
                  <a:srgbClr val="000000"/>
                </a:solidFill>
                <a:latin typeface="Microsoft YaHei" panose="020B0503020204020204" pitchFamily="34" charset="-122"/>
                <a:ea typeface="Microsoft YaHei" panose="020B0503020204020204" pitchFamily="34" charset="-122"/>
              </a:rPr>
              <a:t>毛敬言</a:t>
            </a:r>
            <a:endParaRPr lang="en-US" altLang="zh-CN" sz="1600" dirty="0">
              <a:solidFill>
                <a:srgbClr val="000000"/>
              </a:solidFill>
              <a:latin typeface="Microsoft YaHei" panose="020B0503020204020204" pitchFamily="34" charset="-122"/>
              <a:ea typeface="Microsoft YaHei" panose="020B0503020204020204" pitchFamily="34" charset="-122"/>
            </a:endParaRPr>
          </a:p>
          <a:p>
            <a:endParaRPr lang="en-US" altLang="zh-CN" sz="1600" dirty="0">
              <a:solidFill>
                <a:srgbClr val="000000"/>
              </a:solidFill>
              <a:latin typeface="Microsoft YaHei" panose="020B0503020204020204" pitchFamily="34" charset="-122"/>
              <a:ea typeface="Microsoft YaHei" panose="020B0503020204020204" pitchFamily="34" charset="-122"/>
            </a:endParaRPr>
          </a:p>
          <a:p>
            <a:r>
              <a:rPr lang="zh-CN" altLang="en-US" sz="1200" b="1" dirty="0"/>
              <a:t>东南大学建筑学院</a:t>
            </a:r>
            <a:endParaRPr lang="en-US" altLang="zh-CN" sz="1200" b="1" dirty="0"/>
          </a:p>
          <a:p>
            <a:r>
              <a:rPr lang="zh-CN" altLang="en-US" sz="1200" b="1" dirty="0"/>
              <a:t>建筑学专业</a:t>
            </a:r>
            <a:r>
              <a:rPr lang="en-US" altLang="zh-CN" sz="1200" b="1" dirty="0"/>
              <a:t>17</a:t>
            </a:r>
            <a:r>
              <a:rPr lang="zh-CN" altLang="en-US" sz="1200" b="1" dirty="0"/>
              <a:t>级</a:t>
            </a:r>
            <a:endParaRPr lang="en-US" altLang="zh-CN" sz="1200" b="1" dirty="0"/>
          </a:p>
          <a:p>
            <a:endParaRPr lang="en-US" altLang="zh-CN" sz="1200" b="1" dirty="0"/>
          </a:p>
          <a:p>
            <a:r>
              <a:rPr lang="zh-CN" altLang="en-US" sz="1200" dirty="0"/>
              <a:t>专业课成绩优良。</a:t>
            </a:r>
            <a:endParaRPr lang="en-US" altLang="zh-CN" sz="1200" dirty="0"/>
          </a:p>
          <a:p>
            <a:r>
              <a:rPr lang="zh-CN" altLang="en-US" sz="1200" dirty="0"/>
              <a:t>曾获</a:t>
            </a:r>
            <a:r>
              <a:rPr lang="en-US" altLang="zh-CN" sz="1200" dirty="0"/>
              <a:t>2019</a:t>
            </a:r>
            <a:r>
              <a:rPr lang="zh-CN" altLang="en-US" sz="1200" dirty="0"/>
              <a:t>年</a:t>
            </a:r>
            <a:r>
              <a:rPr lang="en-US" altLang="zh-CN" sz="1200" dirty="0"/>
              <a:t>UIA-CBC</a:t>
            </a:r>
            <a:r>
              <a:rPr lang="zh-CN" altLang="en-US" sz="1200" dirty="0"/>
              <a:t>国际高校建筑大赛团体一等奖；截至目前每次建筑设计课程成果及答辩分数</a:t>
            </a:r>
            <a:r>
              <a:rPr lang="en-US" altLang="zh-CN" sz="1200" dirty="0"/>
              <a:t>90+</a:t>
            </a:r>
            <a:r>
              <a:rPr lang="zh-CN" altLang="en-US" sz="1200" dirty="0"/>
              <a:t>，数次获得各科课程单项奖；曾获程泰宁奖学金；曾担任东南大学团学联社团部副部长。立</a:t>
            </a:r>
            <a:r>
              <a:rPr lang="en-US" altLang="zh-CN" sz="1200" dirty="0"/>
              <a:t>flag</a:t>
            </a:r>
            <a:r>
              <a:rPr lang="zh-CN" altLang="en-US" sz="1200" dirty="0"/>
              <a:t>小能手，正能量好少年</a:t>
            </a:r>
            <a:endParaRPr lang="en-US" altLang="zh-CN" sz="1200" dirty="0"/>
          </a:p>
        </p:txBody>
      </p:sp>
      <p:sp>
        <p:nvSpPr>
          <p:cNvPr id="27" name="标题 1">
            <a:extLst>
              <a:ext uri="{FF2B5EF4-FFF2-40B4-BE49-F238E27FC236}">
                <a16:creationId xmlns:a16="http://schemas.microsoft.com/office/drawing/2014/main" id="{4724A021-69C2-4E93-A733-F4F6B436E740}"/>
              </a:ext>
            </a:extLst>
          </p:cNvPr>
          <p:cNvSpPr txBox="1">
            <a:spLocks/>
          </p:cNvSpPr>
          <p:nvPr/>
        </p:nvSpPr>
        <p:spPr>
          <a:xfrm>
            <a:off x="837260" y="1848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1800" dirty="0"/>
              <a:t>学生团队</a:t>
            </a:r>
          </a:p>
        </p:txBody>
      </p:sp>
      <p:pic>
        <p:nvPicPr>
          <p:cNvPr id="3" name="图片 2">
            <a:extLst>
              <a:ext uri="{FF2B5EF4-FFF2-40B4-BE49-F238E27FC236}">
                <a16:creationId xmlns:a16="http://schemas.microsoft.com/office/drawing/2014/main" id="{4DA4E6AA-3C82-4C2D-8364-FCE173C9F2CA}"/>
              </a:ext>
            </a:extLst>
          </p:cNvPr>
          <p:cNvPicPr>
            <a:picLocks noChangeAspect="1"/>
          </p:cNvPicPr>
          <p:nvPr/>
        </p:nvPicPr>
        <p:blipFill rotWithShape="1">
          <a:blip r:embed="rId6" cstate="print">
            <a:grayscl/>
            <a:extLst>
              <a:ext uri="{28A0092B-C50C-407E-A947-70E740481C1C}">
                <a14:useLocalDpi xmlns:a14="http://schemas.microsoft.com/office/drawing/2010/main" val="0"/>
              </a:ext>
            </a:extLst>
          </a:blip>
          <a:srcRect l="25769" t="27006" r="31206" b="29704"/>
          <a:stretch/>
        </p:blipFill>
        <p:spPr>
          <a:xfrm>
            <a:off x="7540233" y="1266729"/>
            <a:ext cx="1429747" cy="1438613"/>
          </a:xfrm>
          <a:prstGeom prst="rect">
            <a:avLst/>
          </a:prstGeom>
        </p:spPr>
      </p:pic>
      <p:pic>
        <p:nvPicPr>
          <p:cNvPr id="29" name="图片 28">
            <a:extLst>
              <a:ext uri="{FF2B5EF4-FFF2-40B4-BE49-F238E27FC236}">
                <a16:creationId xmlns:a16="http://schemas.microsoft.com/office/drawing/2014/main" id="{9089E2AD-187A-41D4-990C-09AF61A12942}"/>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l="39224" t="30118" r="30524" b="50000"/>
          <a:stretch/>
        </p:blipFill>
        <p:spPr>
          <a:xfrm>
            <a:off x="9706237" y="1283129"/>
            <a:ext cx="1439273" cy="1418933"/>
          </a:xfrm>
          <a:prstGeom prst="rect">
            <a:avLst/>
          </a:prstGeom>
        </p:spPr>
      </p:pic>
    </p:spTree>
    <p:extLst>
      <p:ext uri="{BB962C8B-B14F-4D97-AF65-F5344CB8AC3E}">
        <p14:creationId xmlns:p14="http://schemas.microsoft.com/office/powerpoint/2010/main" val="2496008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2E34C-2600-43E9-A9FD-3ED8579ED5DC}"/>
              </a:ext>
            </a:extLst>
          </p:cNvPr>
          <p:cNvSpPr>
            <a:spLocks noGrp="1"/>
          </p:cNvSpPr>
          <p:nvPr>
            <p:ph type="title"/>
          </p:nvPr>
        </p:nvSpPr>
        <p:spPr/>
        <p:txBody>
          <a:bodyPr/>
          <a:lstStyle/>
          <a:p>
            <a:pPr algn="ctr"/>
            <a:r>
              <a:rPr lang="zh-CN" altLang="en-US" dirty="0"/>
              <a:t>团队分工</a:t>
            </a:r>
          </a:p>
        </p:txBody>
      </p:sp>
      <p:sp>
        <p:nvSpPr>
          <p:cNvPr id="3" name="内容占位符 2">
            <a:extLst>
              <a:ext uri="{FF2B5EF4-FFF2-40B4-BE49-F238E27FC236}">
                <a16:creationId xmlns:a16="http://schemas.microsoft.com/office/drawing/2014/main" id="{C4AFF145-3989-4546-A91C-4011C21A7364}"/>
              </a:ext>
            </a:extLst>
          </p:cNvPr>
          <p:cNvSpPr>
            <a:spLocks noGrp="1"/>
          </p:cNvSpPr>
          <p:nvPr>
            <p:ph idx="1"/>
          </p:nvPr>
        </p:nvSpPr>
        <p:spPr>
          <a:xfrm>
            <a:off x="1638299" y="3924300"/>
            <a:ext cx="10041511" cy="1690688"/>
          </a:xfrm>
        </p:spPr>
        <p:txBody>
          <a:bodyPr>
            <a:normAutofit/>
          </a:bodyPr>
          <a:lstStyle/>
          <a:p>
            <a:pPr marL="0" indent="0">
              <a:buNone/>
            </a:pPr>
            <a:r>
              <a:rPr lang="zh-CN" altLang="en-US" sz="1600" dirty="0"/>
              <a:t>在指导老师徐瑾的带领下，项目组五名成员均负责国内外案例的搜集整理分析与成果相关方向的内容撰写。 </a:t>
            </a:r>
            <a:endParaRPr lang="en-US" altLang="zh-CN" sz="1600" dirty="0"/>
          </a:p>
          <a:p>
            <a:pPr marL="0" indent="0">
              <a:buNone/>
            </a:pPr>
            <a:r>
              <a:rPr lang="zh-CN" altLang="en-US" sz="1600" dirty="0"/>
              <a:t>除此之外，组长许文锦侧重负责成员的成果汇总整理与汇报，指南排版相关设计，协调组员与老师等工作；</a:t>
            </a:r>
            <a:endParaRPr lang="en-US" altLang="zh-CN" sz="1600" dirty="0"/>
          </a:p>
          <a:p>
            <a:pPr marL="0" indent="0">
              <a:buNone/>
            </a:pPr>
            <a:r>
              <a:rPr lang="zh-CN" altLang="en-US" sz="1600" dirty="0"/>
              <a:t>组员刘乐欣，孙潇侧重负责相关文献综述与论文撰写；组员毛敬言、羿王力侧重负责指南与报告的版式设计。</a:t>
            </a:r>
          </a:p>
        </p:txBody>
      </p:sp>
      <p:pic>
        <p:nvPicPr>
          <p:cNvPr id="4" name="图片 3">
            <a:extLst>
              <a:ext uri="{FF2B5EF4-FFF2-40B4-BE49-F238E27FC236}">
                <a16:creationId xmlns:a16="http://schemas.microsoft.com/office/drawing/2014/main" id="{98A6A708-DE36-4CBD-BC54-2D195FFFE62E}"/>
              </a:ext>
            </a:extLst>
          </p:cNvPr>
          <p:cNvPicPr>
            <a:picLocks noChangeAspect="1"/>
          </p:cNvPicPr>
          <p:nvPr/>
        </p:nvPicPr>
        <p:blipFill>
          <a:blip r:embed="rId2">
            <a:grayscl/>
          </a:blip>
          <a:stretch>
            <a:fillRect/>
          </a:stretch>
        </p:blipFill>
        <p:spPr>
          <a:xfrm>
            <a:off x="1767706" y="2302355"/>
            <a:ext cx="1132591" cy="1125331"/>
          </a:xfrm>
          <a:prstGeom prst="rect">
            <a:avLst/>
          </a:prstGeom>
        </p:spPr>
      </p:pic>
      <p:pic>
        <p:nvPicPr>
          <p:cNvPr id="6" name="图片 5">
            <a:extLst>
              <a:ext uri="{FF2B5EF4-FFF2-40B4-BE49-F238E27FC236}">
                <a16:creationId xmlns:a16="http://schemas.microsoft.com/office/drawing/2014/main" id="{9788F53D-5F12-4933-B0E2-0E4B0639155B}"/>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l="35652" t="23889" r="16696" b="11573"/>
          <a:stretch/>
        </p:blipFill>
        <p:spPr>
          <a:xfrm>
            <a:off x="4801678" y="2299765"/>
            <a:ext cx="1113404" cy="1130961"/>
          </a:xfrm>
          <a:prstGeom prst="rect">
            <a:avLst/>
          </a:prstGeom>
        </p:spPr>
      </p:pic>
      <p:pic>
        <p:nvPicPr>
          <p:cNvPr id="7" name="图片 6">
            <a:extLst>
              <a:ext uri="{FF2B5EF4-FFF2-40B4-BE49-F238E27FC236}">
                <a16:creationId xmlns:a16="http://schemas.microsoft.com/office/drawing/2014/main" id="{B529938D-4B02-49B7-833B-6D83642C2027}"/>
              </a:ext>
            </a:extLst>
          </p:cNvPr>
          <p:cNvPicPr>
            <a:picLocks noChangeAspect="1"/>
          </p:cNvPicPr>
          <p:nvPr/>
        </p:nvPicPr>
        <p:blipFill rotWithShape="1">
          <a:blip r:embed="rId4" cstate="print">
            <a:grayscl/>
            <a:extLst>
              <a:ext uri="{28A0092B-C50C-407E-A947-70E740481C1C}">
                <a14:useLocalDpi xmlns:a14="http://schemas.microsoft.com/office/drawing/2010/main" val="0"/>
              </a:ext>
            </a:extLst>
          </a:blip>
          <a:srcRect l="10575" t="10627" r="171" b="23045"/>
          <a:stretch/>
        </p:blipFill>
        <p:spPr>
          <a:xfrm>
            <a:off x="3308362" y="2302355"/>
            <a:ext cx="1131479" cy="1120646"/>
          </a:xfrm>
          <a:prstGeom prst="rect">
            <a:avLst/>
          </a:prstGeom>
        </p:spPr>
      </p:pic>
      <p:pic>
        <p:nvPicPr>
          <p:cNvPr id="8" name="图片 7">
            <a:extLst>
              <a:ext uri="{FF2B5EF4-FFF2-40B4-BE49-F238E27FC236}">
                <a16:creationId xmlns:a16="http://schemas.microsoft.com/office/drawing/2014/main" id="{F77AE27B-8DE9-4D5F-B41C-5C503EAE4753}"/>
              </a:ext>
            </a:extLst>
          </p:cNvPr>
          <p:cNvPicPr>
            <a:picLocks noChangeAspect="1"/>
          </p:cNvPicPr>
          <p:nvPr/>
        </p:nvPicPr>
        <p:blipFill rotWithShape="1">
          <a:blip r:embed="rId5" cstate="print">
            <a:grayscl/>
            <a:extLst>
              <a:ext uri="{28A0092B-C50C-407E-A947-70E740481C1C}">
                <a14:useLocalDpi xmlns:a14="http://schemas.microsoft.com/office/drawing/2010/main" val="0"/>
              </a:ext>
            </a:extLst>
          </a:blip>
          <a:srcRect l="50580" t="11279" r="16737" b="45459"/>
          <a:stretch/>
        </p:blipFill>
        <p:spPr>
          <a:xfrm>
            <a:off x="6295773" y="2299704"/>
            <a:ext cx="1131479" cy="1123297"/>
          </a:xfrm>
          <a:prstGeom prst="rect">
            <a:avLst/>
          </a:prstGeom>
        </p:spPr>
      </p:pic>
      <p:pic>
        <p:nvPicPr>
          <p:cNvPr id="9" name="图片 8">
            <a:extLst>
              <a:ext uri="{FF2B5EF4-FFF2-40B4-BE49-F238E27FC236}">
                <a16:creationId xmlns:a16="http://schemas.microsoft.com/office/drawing/2014/main" id="{59F78081-8186-4789-AFCA-A34A70BBD81C}"/>
              </a:ext>
            </a:extLst>
          </p:cNvPr>
          <p:cNvPicPr>
            <a:picLocks noChangeAspect="1"/>
          </p:cNvPicPr>
          <p:nvPr/>
        </p:nvPicPr>
        <p:blipFill rotWithShape="1">
          <a:blip r:embed="rId6" cstate="print">
            <a:grayscl/>
            <a:extLst>
              <a:ext uri="{28A0092B-C50C-407E-A947-70E740481C1C}">
                <a14:useLocalDpi xmlns:a14="http://schemas.microsoft.com/office/drawing/2010/main" val="0"/>
              </a:ext>
            </a:extLst>
          </a:blip>
          <a:srcRect l="39224" t="30118" r="30524" b="50000"/>
          <a:stretch/>
        </p:blipFill>
        <p:spPr>
          <a:xfrm>
            <a:off x="9292814" y="2315236"/>
            <a:ext cx="1131480" cy="1115490"/>
          </a:xfrm>
          <a:prstGeom prst="rect">
            <a:avLst/>
          </a:prstGeom>
        </p:spPr>
      </p:pic>
      <p:pic>
        <p:nvPicPr>
          <p:cNvPr id="10" name="图片 9">
            <a:extLst>
              <a:ext uri="{FF2B5EF4-FFF2-40B4-BE49-F238E27FC236}">
                <a16:creationId xmlns:a16="http://schemas.microsoft.com/office/drawing/2014/main" id="{8EC410F8-513A-4A6F-B754-46D6C149499A}"/>
              </a:ext>
            </a:extLst>
          </p:cNvPr>
          <p:cNvPicPr>
            <a:picLocks noChangeAspect="1"/>
          </p:cNvPicPr>
          <p:nvPr/>
        </p:nvPicPr>
        <p:blipFill rotWithShape="1">
          <a:blip r:embed="rId7" cstate="print">
            <a:grayscl/>
            <a:extLst>
              <a:ext uri="{28A0092B-C50C-407E-A947-70E740481C1C}">
                <a14:useLocalDpi xmlns:a14="http://schemas.microsoft.com/office/drawing/2010/main" val="0"/>
              </a:ext>
            </a:extLst>
          </a:blip>
          <a:srcRect l="25769" t="27006" r="31206" b="29704"/>
          <a:stretch/>
        </p:blipFill>
        <p:spPr>
          <a:xfrm>
            <a:off x="7789089" y="2299704"/>
            <a:ext cx="1113404" cy="1120308"/>
          </a:xfrm>
          <a:prstGeom prst="rect">
            <a:avLst/>
          </a:prstGeom>
        </p:spPr>
      </p:pic>
    </p:spTree>
    <p:extLst>
      <p:ext uri="{BB962C8B-B14F-4D97-AF65-F5344CB8AC3E}">
        <p14:creationId xmlns:p14="http://schemas.microsoft.com/office/powerpoint/2010/main" val="2914597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99FA3-D625-4E34-AE3B-AE398FBF2AF8}"/>
              </a:ext>
            </a:extLst>
          </p:cNvPr>
          <p:cNvSpPr>
            <a:spLocks noGrp="1"/>
          </p:cNvSpPr>
          <p:nvPr>
            <p:ph type="title"/>
          </p:nvPr>
        </p:nvSpPr>
        <p:spPr/>
        <p:txBody>
          <a:bodyPr/>
          <a:lstStyle/>
          <a:p>
            <a:pPr algn="ctr"/>
            <a:r>
              <a:rPr lang="zh-CN" altLang="en-US" dirty="0"/>
              <a:t>团队优势</a:t>
            </a:r>
          </a:p>
        </p:txBody>
      </p:sp>
      <p:sp>
        <p:nvSpPr>
          <p:cNvPr id="4" name="矩形 3">
            <a:extLst>
              <a:ext uri="{FF2B5EF4-FFF2-40B4-BE49-F238E27FC236}">
                <a16:creationId xmlns:a16="http://schemas.microsoft.com/office/drawing/2014/main" id="{3512AA1C-82D5-4BE3-91B1-2B21CB1988A1}"/>
              </a:ext>
            </a:extLst>
          </p:cNvPr>
          <p:cNvSpPr/>
          <p:nvPr/>
        </p:nvSpPr>
        <p:spPr>
          <a:xfrm>
            <a:off x="2113077" y="2002133"/>
            <a:ext cx="5059248" cy="1754443"/>
          </a:xfrm>
          <a:prstGeom prst="rect">
            <a:avLst/>
          </a:prstGeom>
          <a:solidFill>
            <a:srgbClr val="FED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6000" dirty="0"/>
              <a:t>年</a:t>
            </a:r>
            <a:endParaRPr lang="en-US" altLang="zh-CN" sz="6000" dirty="0"/>
          </a:p>
          <a:p>
            <a:r>
              <a:rPr lang="zh-CN" altLang="en-US" sz="6000" dirty="0"/>
              <a:t>轻</a:t>
            </a:r>
          </a:p>
        </p:txBody>
      </p:sp>
      <p:sp>
        <p:nvSpPr>
          <p:cNvPr id="5" name="矩形 4">
            <a:extLst>
              <a:ext uri="{FF2B5EF4-FFF2-40B4-BE49-F238E27FC236}">
                <a16:creationId xmlns:a16="http://schemas.microsoft.com/office/drawing/2014/main" id="{01CC1976-47D0-4EB9-96B5-207BE70332FB}"/>
              </a:ext>
            </a:extLst>
          </p:cNvPr>
          <p:cNvSpPr/>
          <p:nvPr/>
        </p:nvSpPr>
        <p:spPr>
          <a:xfrm>
            <a:off x="2113078" y="3842993"/>
            <a:ext cx="5059247" cy="1754443"/>
          </a:xfrm>
          <a:prstGeom prst="rect">
            <a:avLst/>
          </a:prstGeom>
          <a:solidFill>
            <a:srgbClr val="4D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6000" dirty="0"/>
              <a:t>专</a:t>
            </a:r>
            <a:endParaRPr lang="en-US" altLang="zh-CN" sz="6000" dirty="0"/>
          </a:p>
          <a:p>
            <a:r>
              <a:rPr lang="zh-CN" altLang="en-US" sz="6000" dirty="0"/>
              <a:t>业</a:t>
            </a:r>
            <a:endParaRPr lang="zh-CN" altLang="en-US" sz="6600" dirty="0"/>
          </a:p>
        </p:txBody>
      </p:sp>
      <p:sp>
        <p:nvSpPr>
          <p:cNvPr id="6" name="矩形 5">
            <a:extLst>
              <a:ext uri="{FF2B5EF4-FFF2-40B4-BE49-F238E27FC236}">
                <a16:creationId xmlns:a16="http://schemas.microsoft.com/office/drawing/2014/main" id="{A01FB45A-A86F-4E8B-BD54-6B96AFAD5BED}"/>
              </a:ext>
            </a:extLst>
          </p:cNvPr>
          <p:cNvSpPr/>
          <p:nvPr/>
        </p:nvSpPr>
        <p:spPr>
          <a:xfrm>
            <a:off x="7239001" y="2002133"/>
            <a:ext cx="2476500" cy="359530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6000" dirty="0"/>
              <a:t>平</a:t>
            </a:r>
            <a:endParaRPr lang="en-US" altLang="zh-CN" sz="6000" dirty="0"/>
          </a:p>
          <a:p>
            <a:pPr algn="r"/>
            <a:r>
              <a:rPr lang="zh-CN" altLang="en-US" sz="6000" dirty="0"/>
              <a:t>台</a:t>
            </a:r>
            <a:endParaRPr lang="zh-CN" altLang="en-US" sz="7200" dirty="0"/>
          </a:p>
        </p:txBody>
      </p:sp>
      <p:sp>
        <p:nvSpPr>
          <p:cNvPr id="14" name="矩形 13">
            <a:extLst>
              <a:ext uri="{FF2B5EF4-FFF2-40B4-BE49-F238E27FC236}">
                <a16:creationId xmlns:a16="http://schemas.microsoft.com/office/drawing/2014/main" id="{5A94FE18-3B68-4CB8-A24E-74737DF38A3B}"/>
              </a:ext>
            </a:extLst>
          </p:cNvPr>
          <p:cNvSpPr/>
          <p:nvPr/>
        </p:nvSpPr>
        <p:spPr>
          <a:xfrm>
            <a:off x="3124200" y="2075758"/>
            <a:ext cx="3952875" cy="160089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团队成员为在校大学生与年轻教师，热爱生活，极富创意，对创新创业抱有大的热情</a:t>
            </a:r>
          </a:p>
        </p:txBody>
      </p:sp>
      <p:sp>
        <p:nvSpPr>
          <p:cNvPr id="15" name="矩形 14">
            <a:extLst>
              <a:ext uri="{FF2B5EF4-FFF2-40B4-BE49-F238E27FC236}">
                <a16:creationId xmlns:a16="http://schemas.microsoft.com/office/drawing/2014/main" id="{C3807CC6-1961-41C3-9B2F-2097AEE51B34}"/>
              </a:ext>
            </a:extLst>
          </p:cNvPr>
          <p:cNvSpPr/>
          <p:nvPr/>
        </p:nvSpPr>
        <p:spPr>
          <a:xfrm>
            <a:off x="3124200" y="3919768"/>
            <a:ext cx="3952875" cy="160089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团队成员所学专业均与乡村振兴工作直接相关；指导教师参与众多相关课题研究，富有经验；</a:t>
            </a:r>
          </a:p>
        </p:txBody>
      </p:sp>
      <p:sp>
        <p:nvSpPr>
          <p:cNvPr id="17" name="矩形 16">
            <a:extLst>
              <a:ext uri="{FF2B5EF4-FFF2-40B4-BE49-F238E27FC236}">
                <a16:creationId xmlns:a16="http://schemas.microsoft.com/office/drawing/2014/main" id="{D02804FC-93FB-484B-A42F-08D3F9D328FF}"/>
              </a:ext>
            </a:extLst>
          </p:cNvPr>
          <p:cNvSpPr/>
          <p:nvPr/>
        </p:nvSpPr>
        <p:spPr>
          <a:xfrm>
            <a:off x="7341106" y="2075759"/>
            <a:ext cx="1402844" cy="344490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lang="zh-CN" altLang="en-US" sz="1600" dirty="0"/>
              <a:t>团队成员均来自东南大学建筑学院，项目各项研究分析、平台搭建、论坛举办等均可得到学院与校方的支持</a:t>
            </a:r>
          </a:p>
        </p:txBody>
      </p:sp>
      <p:sp>
        <p:nvSpPr>
          <p:cNvPr id="18" name="文本框 17">
            <a:extLst>
              <a:ext uri="{FF2B5EF4-FFF2-40B4-BE49-F238E27FC236}">
                <a16:creationId xmlns:a16="http://schemas.microsoft.com/office/drawing/2014/main" id="{92D78076-AFFA-4938-95A0-3A92CB727CFD}"/>
              </a:ext>
            </a:extLst>
          </p:cNvPr>
          <p:cNvSpPr txBox="1"/>
          <p:nvPr/>
        </p:nvSpPr>
        <p:spPr>
          <a:xfrm>
            <a:off x="6754735" y="3157086"/>
            <a:ext cx="519694" cy="769441"/>
          </a:xfrm>
          <a:prstGeom prst="rect">
            <a:avLst/>
          </a:prstGeom>
          <a:noFill/>
        </p:spPr>
        <p:txBody>
          <a:bodyPr wrap="none" rtlCol="0">
            <a:spAutoFit/>
          </a:bodyPr>
          <a:lstStyle/>
          <a:p>
            <a:r>
              <a:rPr lang="en-US" altLang="zh-CN" sz="4400" dirty="0">
                <a:solidFill>
                  <a:schemeClr val="bg1"/>
                </a:solidFill>
                <a:latin typeface="Alibaba Sans Heavy" panose="020B0903020203040204" pitchFamily="34" charset="0"/>
                <a:cs typeface="Alibaba Sans Heavy" panose="020B0903020203040204" pitchFamily="34" charset="0"/>
              </a:rPr>
              <a:t>1</a:t>
            </a:r>
            <a:endParaRPr lang="zh-CN" altLang="en-US" sz="4400" dirty="0">
              <a:solidFill>
                <a:schemeClr val="bg1"/>
              </a:solidFill>
              <a:latin typeface="Alibaba Sans Heavy" panose="020B0903020203040204" pitchFamily="34" charset="0"/>
              <a:cs typeface="Alibaba Sans Heavy" panose="020B0903020203040204" pitchFamily="34" charset="0"/>
            </a:endParaRPr>
          </a:p>
        </p:txBody>
      </p:sp>
      <p:sp>
        <p:nvSpPr>
          <p:cNvPr id="19" name="文本框 18">
            <a:extLst>
              <a:ext uri="{FF2B5EF4-FFF2-40B4-BE49-F238E27FC236}">
                <a16:creationId xmlns:a16="http://schemas.microsoft.com/office/drawing/2014/main" id="{311493B5-C004-42F4-8D57-51DE4CCBD9BB}"/>
              </a:ext>
            </a:extLst>
          </p:cNvPr>
          <p:cNvSpPr txBox="1"/>
          <p:nvPr/>
        </p:nvSpPr>
        <p:spPr>
          <a:xfrm>
            <a:off x="6727719" y="3740371"/>
            <a:ext cx="519694" cy="769441"/>
          </a:xfrm>
          <a:prstGeom prst="rect">
            <a:avLst/>
          </a:prstGeom>
          <a:noFill/>
        </p:spPr>
        <p:txBody>
          <a:bodyPr wrap="none" rtlCol="0">
            <a:spAutoFit/>
          </a:bodyPr>
          <a:lstStyle/>
          <a:p>
            <a:r>
              <a:rPr lang="en-US" altLang="zh-CN" sz="4400" dirty="0">
                <a:solidFill>
                  <a:schemeClr val="bg1"/>
                </a:solidFill>
                <a:latin typeface="Alibaba Sans Heavy" panose="020B0903020203040204" pitchFamily="34" charset="0"/>
                <a:cs typeface="Alibaba Sans Heavy" panose="020B0903020203040204" pitchFamily="34" charset="0"/>
              </a:rPr>
              <a:t>2</a:t>
            </a:r>
            <a:endParaRPr lang="zh-CN" altLang="en-US" sz="4400" dirty="0">
              <a:solidFill>
                <a:schemeClr val="bg1"/>
              </a:solidFill>
              <a:latin typeface="Alibaba Sans Heavy" panose="020B0903020203040204" pitchFamily="34" charset="0"/>
              <a:cs typeface="Alibaba Sans Heavy" panose="020B0903020203040204" pitchFamily="34" charset="0"/>
            </a:endParaRPr>
          </a:p>
        </p:txBody>
      </p:sp>
      <p:sp>
        <p:nvSpPr>
          <p:cNvPr id="20" name="文本框 19">
            <a:extLst>
              <a:ext uri="{FF2B5EF4-FFF2-40B4-BE49-F238E27FC236}">
                <a16:creationId xmlns:a16="http://schemas.microsoft.com/office/drawing/2014/main" id="{04262F6A-647C-4B28-95ED-52654E2FB406}"/>
              </a:ext>
            </a:extLst>
          </p:cNvPr>
          <p:cNvSpPr txBox="1"/>
          <p:nvPr/>
        </p:nvSpPr>
        <p:spPr>
          <a:xfrm>
            <a:off x="7188704" y="3738997"/>
            <a:ext cx="519694" cy="769441"/>
          </a:xfrm>
          <a:prstGeom prst="rect">
            <a:avLst/>
          </a:prstGeom>
          <a:noFill/>
        </p:spPr>
        <p:txBody>
          <a:bodyPr wrap="none" rtlCol="0">
            <a:spAutoFit/>
          </a:bodyPr>
          <a:lstStyle/>
          <a:p>
            <a:r>
              <a:rPr lang="en-US" altLang="zh-CN" sz="4400" dirty="0">
                <a:solidFill>
                  <a:schemeClr val="bg1"/>
                </a:solidFill>
                <a:latin typeface="Alibaba Sans Heavy" panose="020B0903020203040204" pitchFamily="34" charset="0"/>
                <a:cs typeface="Alibaba Sans Heavy" panose="020B0903020203040204" pitchFamily="34" charset="0"/>
              </a:rPr>
              <a:t>3</a:t>
            </a:r>
            <a:endParaRPr lang="zh-CN" altLang="en-US" sz="4400" dirty="0">
              <a:solidFill>
                <a:schemeClr val="bg1"/>
              </a:solidFill>
              <a:latin typeface="Alibaba Sans Heavy" panose="020B0903020203040204" pitchFamily="34" charset="0"/>
              <a:cs typeface="Alibaba Sans Heavy" panose="020B0903020203040204" pitchFamily="34" charset="0"/>
            </a:endParaRPr>
          </a:p>
        </p:txBody>
      </p:sp>
    </p:spTree>
    <p:extLst>
      <p:ext uri="{BB962C8B-B14F-4D97-AF65-F5344CB8AC3E}">
        <p14:creationId xmlns:p14="http://schemas.microsoft.com/office/powerpoint/2010/main" val="1144670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66832E3-E8C3-48DA-AFA4-B907224ADDCD}"/>
              </a:ext>
            </a:extLst>
          </p:cNvPr>
          <p:cNvPicPr>
            <a:picLocks noChangeAspect="1"/>
          </p:cNvPicPr>
          <p:nvPr/>
        </p:nvPicPr>
        <p:blipFill rotWithShape="1">
          <a:blip r:embed="rId2">
            <a:extLst>
              <a:ext uri="{28A0092B-C50C-407E-A947-70E740481C1C}">
                <a14:useLocalDpi xmlns:a14="http://schemas.microsoft.com/office/drawing/2010/main" val="0"/>
              </a:ext>
            </a:extLst>
          </a:blip>
          <a:srcRect l="1075" r="6113"/>
          <a:stretch/>
        </p:blipFill>
        <p:spPr>
          <a:xfrm>
            <a:off x="876300" y="0"/>
            <a:ext cx="11315700" cy="6858000"/>
          </a:xfrm>
          <a:prstGeom prst="rect">
            <a:avLst/>
          </a:prstGeom>
        </p:spPr>
      </p:pic>
      <p:sp>
        <p:nvSpPr>
          <p:cNvPr id="4" name="矩形 3"/>
          <p:cNvSpPr/>
          <p:nvPr/>
        </p:nvSpPr>
        <p:spPr>
          <a:xfrm>
            <a:off x="-44779" y="0"/>
            <a:ext cx="4656841"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99560" y="3216442"/>
            <a:ext cx="2168165" cy="584775"/>
          </a:xfrm>
          <a:prstGeom prst="rect">
            <a:avLst/>
          </a:prstGeom>
          <a:noFill/>
        </p:spPr>
        <p:txBody>
          <a:bodyPr wrap="square" rtlCol="0">
            <a:spAutoFit/>
          </a:bodyPr>
          <a:lstStyle/>
          <a:p>
            <a:pPr algn="r"/>
            <a:r>
              <a:rPr lang="zh-CN" altLang="en-US" sz="3200" dirty="0">
                <a:solidFill>
                  <a:schemeClr val="bg1"/>
                </a:solidFill>
              </a:rPr>
              <a:t>财务预算</a:t>
            </a:r>
          </a:p>
        </p:txBody>
      </p:sp>
      <p:sp>
        <p:nvSpPr>
          <p:cNvPr id="7" name="文本框 6"/>
          <p:cNvSpPr txBox="1"/>
          <p:nvPr/>
        </p:nvSpPr>
        <p:spPr>
          <a:xfrm>
            <a:off x="1752889" y="1597912"/>
            <a:ext cx="1061509" cy="1862048"/>
          </a:xfrm>
          <a:prstGeom prst="rect">
            <a:avLst/>
          </a:prstGeom>
          <a:noFill/>
        </p:spPr>
        <p:txBody>
          <a:bodyPr wrap="none" rtlCol="0">
            <a:spAutoFit/>
          </a:bodyPr>
          <a:lstStyle/>
          <a:p>
            <a:r>
              <a:rPr lang="en-US" sz="11500" dirty="0">
                <a:solidFill>
                  <a:schemeClr val="bg1"/>
                </a:solidFill>
                <a:latin typeface="Alibaba Sans Heavy" panose="020B0903020203040204" pitchFamily="34" charset="0"/>
                <a:cs typeface="Alibaba Sans Heavy" panose="020B0903020203040204" pitchFamily="34" charset="0"/>
              </a:rPr>
              <a:t>5</a:t>
            </a:r>
          </a:p>
        </p:txBody>
      </p:sp>
    </p:spTree>
    <p:extLst>
      <p:ext uri="{BB962C8B-B14F-4D97-AF65-F5344CB8AC3E}">
        <p14:creationId xmlns:p14="http://schemas.microsoft.com/office/powerpoint/2010/main" val="1583273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财务预算</a:t>
            </a:r>
          </a:p>
        </p:txBody>
      </p:sp>
      <p:graphicFrame>
        <p:nvGraphicFramePr>
          <p:cNvPr id="10" name="表格 10">
            <a:extLst>
              <a:ext uri="{FF2B5EF4-FFF2-40B4-BE49-F238E27FC236}">
                <a16:creationId xmlns:a16="http://schemas.microsoft.com/office/drawing/2014/main" id="{92B10528-A77B-4C62-817C-619422DCBB47}"/>
              </a:ext>
            </a:extLst>
          </p:cNvPr>
          <p:cNvGraphicFramePr>
            <a:graphicFrameLocks noGrp="1"/>
          </p:cNvGraphicFramePr>
          <p:nvPr>
            <p:extLst>
              <p:ext uri="{D42A27DB-BD31-4B8C-83A1-F6EECF244321}">
                <p14:modId xmlns:p14="http://schemas.microsoft.com/office/powerpoint/2010/main" val="505015091"/>
              </p:ext>
            </p:extLst>
          </p:nvPr>
        </p:nvGraphicFramePr>
        <p:xfrm>
          <a:off x="1054100" y="2700866"/>
          <a:ext cx="8128000" cy="2219960"/>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1943696983"/>
                    </a:ext>
                  </a:extLst>
                </a:gridCol>
                <a:gridCol w="4064000">
                  <a:extLst>
                    <a:ext uri="{9D8B030D-6E8A-4147-A177-3AD203B41FA5}">
                      <a16:colId xmlns:a16="http://schemas.microsoft.com/office/drawing/2014/main" val="4038888697"/>
                    </a:ext>
                  </a:extLst>
                </a:gridCol>
              </a:tblGrid>
              <a:tr h="370840">
                <a:tc>
                  <a:txBody>
                    <a:bodyPr/>
                    <a:lstStyle/>
                    <a:p>
                      <a:endParaRPr lang="zh-CN" altLang="en-US" dirty="0"/>
                    </a:p>
                  </a:txBody>
                  <a:tcPr/>
                </a:tc>
                <a:tc>
                  <a:txBody>
                    <a:bodyPr/>
                    <a:lstStyle/>
                    <a:p>
                      <a:r>
                        <a:rPr lang="en-US" altLang="zh-CN" dirty="0"/>
                        <a:t>2021</a:t>
                      </a:r>
                      <a:r>
                        <a:rPr lang="zh-CN" altLang="en-US" dirty="0"/>
                        <a:t>年</a:t>
                      </a:r>
                    </a:p>
                  </a:txBody>
                  <a:tcPr/>
                </a:tc>
                <a:extLst>
                  <a:ext uri="{0D108BD9-81ED-4DB2-BD59-A6C34878D82A}">
                    <a16:rowId xmlns:a16="http://schemas.microsoft.com/office/drawing/2014/main" val="12942688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考察差旅费</a:t>
                      </a:r>
                      <a:endParaRPr lang="en-US" altLang="zh-CN" dirty="0"/>
                    </a:p>
                  </a:txBody>
                  <a:tcPr/>
                </a:tc>
                <a:tc>
                  <a:txBody>
                    <a:bodyPr/>
                    <a:lstStyle/>
                    <a:p>
                      <a:r>
                        <a:rPr lang="en-US" altLang="zh-CN" dirty="0"/>
                        <a:t>54,000.00</a:t>
                      </a:r>
                      <a:endParaRPr lang="zh-CN" altLang="en-US" dirty="0"/>
                    </a:p>
                  </a:txBody>
                  <a:tcPr/>
                </a:tc>
                <a:extLst>
                  <a:ext uri="{0D108BD9-81ED-4DB2-BD59-A6C34878D82A}">
                    <a16:rowId xmlns:a16="http://schemas.microsoft.com/office/drawing/2014/main" val="23346945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人工费用</a:t>
                      </a:r>
                      <a:endParaRPr lang="en-US" altLang="zh-CN" dirty="0"/>
                    </a:p>
                  </a:txBody>
                  <a:tcPr/>
                </a:tc>
                <a:tc>
                  <a:txBody>
                    <a:bodyPr/>
                    <a:lstStyle/>
                    <a:p>
                      <a:r>
                        <a:rPr lang="en-US" altLang="zh-CN" dirty="0"/>
                        <a:t>212,800.00</a:t>
                      </a:r>
                      <a:endParaRPr lang="zh-CN" altLang="en-US" dirty="0"/>
                    </a:p>
                  </a:txBody>
                  <a:tcPr/>
                </a:tc>
                <a:extLst>
                  <a:ext uri="{0D108BD9-81ED-4DB2-BD59-A6C34878D82A}">
                    <a16:rowId xmlns:a16="http://schemas.microsoft.com/office/drawing/2014/main" val="239166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模型制作</a:t>
                      </a:r>
                      <a:endParaRPr lang="en-US" altLang="zh-CN" dirty="0"/>
                    </a:p>
                  </a:txBody>
                  <a:tcPr/>
                </a:tc>
                <a:tc>
                  <a:txBody>
                    <a:bodyPr/>
                    <a:lstStyle/>
                    <a:p>
                      <a:r>
                        <a:rPr lang="en-US" altLang="zh-CN" dirty="0"/>
                        <a:t>1,200.33</a:t>
                      </a:r>
                      <a:endParaRPr lang="zh-CN" altLang="en-US" dirty="0"/>
                    </a:p>
                  </a:txBody>
                  <a:tcPr/>
                </a:tc>
                <a:extLst>
                  <a:ext uri="{0D108BD9-81ED-4DB2-BD59-A6C34878D82A}">
                    <a16:rowId xmlns:a16="http://schemas.microsoft.com/office/drawing/2014/main" val="3902622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效果图制作</a:t>
                      </a:r>
                      <a:endParaRPr lang="en-US" altLang="zh-CN" dirty="0"/>
                    </a:p>
                  </a:txBody>
                  <a:tcPr/>
                </a:tc>
                <a:tc>
                  <a:txBody>
                    <a:bodyPr/>
                    <a:lstStyle/>
                    <a:p>
                      <a:r>
                        <a:rPr lang="en-US" altLang="zh-CN" dirty="0"/>
                        <a:t>1,800.20</a:t>
                      </a:r>
                      <a:endParaRPr lang="zh-CN" altLang="en-US" dirty="0"/>
                    </a:p>
                  </a:txBody>
                  <a:tcPr/>
                </a:tc>
                <a:extLst>
                  <a:ext uri="{0D108BD9-81ED-4DB2-BD59-A6C34878D82A}">
                    <a16:rowId xmlns:a16="http://schemas.microsoft.com/office/drawing/2014/main" val="1462841566"/>
                  </a:ext>
                </a:extLst>
              </a:tr>
              <a:tr h="3001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总计</a:t>
                      </a:r>
                      <a:endParaRPr lang="en-US" altLang="zh-CN" dirty="0"/>
                    </a:p>
                  </a:txBody>
                  <a:tcPr/>
                </a:tc>
                <a:tc>
                  <a:txBody>
                    <a:bodyPr/>
                    <a:lstStyle/>
                    <a:p>
                      <a:r>
                        <a:rPr lang="en-US" altLang="zh-CN" dirty="0"/>
                        <a:t>269,800.53</a:t>
                      </a:r>
                      <a:endParaRPr lang="zh-CN" altLang="en-US" dirty="0"/>
                    </a:p>
                  </a:txBody>
                  <a:tcPr/>
                </a:tc>
                <a:extLst>
                  <a:ext uri="{0D108BD9-81ED-4DB2-BD59-A6C34878D82A}">
                    <a16:rowId xmlns:a16="http://schemas.microsoft.com/office/drawing/2014/main" val="1355896541"/>
                  </a:ext>
                </a:extLst>
              </a:tr>
            </a:tbl>
          </a:graphicData>
        </a:graphic>
      </p:graphicFrame>
      <p:sp>
        <p:nvSpPr>
          <p:cNvPr id="14" name="文本框 13">
            <a:extLst>
              <a:ext uri="{FF2B5EF4-FFF2-40B4-BE49-F238E27FC236}">
                <a16:creationId xmlns:a16="http://schemas.microsoft.com/office/drawing/2014/main" id="{A2283C01-3E05-42FE-956B-3876D04265E1}"/>
              </a:ext>
            </a:extLst>
          </p:cNvPr>
          <p:cNvSpPr txBox="1"/>
          <p:nvPr/>
        </p:nvSpPr>
        <p:spPr>
          <a:xfrm>
            <a:off x="971549" y="1966913"/>
            <a:ext cx="8210551" cy="646331"/>
          </a:xfrm>
          <a:prstGeom prst="rect">
            <a:avLst/>
          </a:prstGeom>
          <a:noFill/>
        </p:spPr>
        <p:txBody>
          <a:bodyPr wrap="square" rtlCol="0">
            <a:spAutoFit/>
          </a:bodyPr>
          <a:lstStyle/>
          <a:p>
            <a:r>
              <a:rPr lang="zh-CN" altLang="en-US" dirty="0"/>
              <a:t>       由于本项目为高效科研成果转化，团队暂未注册公司，在此仅就</a:t>
            </a:r>
            <a:r>
              <a:rPr lang="en-US" altLang="zh-CN" dirty="0"/>
              <a:t>2021</a:t>
            </a:r>
            <a:r>
              <a:rPr lang="zh-CN" altLang="en-US" dirty="0"/>
              <a:t>年情况做初步预算。</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78C0EC5B-964E-4F5A-8E60-61CF8E91F7A2}"/>
              </a:ext>
            </a:extLst>
          </p:cNvPr>
          <p:cNvSpPr/>
          <p:nvPr/>
        </p:nvSpPr>
        <p:spPr>
          <a:xfrm>
            <a:off x="8946037" y="5010473"/>
            <a:ext cx="1950949" cy="113008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83677F4-E61B-400E-B507-0B94FAFAAE4C}"/>
              </a:ext>
            </a:extLst>
          </p:cNvPr>
          <p:cNvSpPr/>
          <p:nvPr/>
        </p:nvSpPr>
        <p:spPr>
          <a:xfrm>
            <a:off x="1295014" y="6046749"/>
            <a:ext cx="7836901" cy="93813"/>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3CE4E6-0DF8-41E9-8623-604F30707CF5}"/>
              </a:ext>
            </a:extLst>
          </p:cNvPr>
          <p:cNvSpPr/>
          <p:nvPr/>
        </p:nvSpPr>
        <p:spPr>
          <a:xfrm>
            <a:off x="1295014" y="2706620"/>
            <a:ext cx="2258892" cy="113008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9B258F0-8A8C-441A-BD12-86DB44866C30}"/>
              </a:ext>
            </a:extLst>
          </p:cNvPr>
          <p:cNvSpPr/>
          <p:nvPr/>
        </p:nvSpPr>
        <p:spPr>
          <a:xfrm>
            <a:off x="0" y="201295"/>
            <a:ext cx="2759710"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7361454-90B8-4FFD-927D-C126FB4C43D9}"/>
              </a:ext>
            </a:extLst>
          </p:cNvPr>
          <p:cNvSpPr txBox="1"/>
          <p:nvPr/>
        </p:nvSpPr>
        <p:spPr>
          <a:xfrm>
            <a:off x="271780" y="313055"/>
            <a:ext cx="4973955" cy="460375"/>
          </a:xfrm>
          <a:prstGeom prst="rect">
            <a:avLst/>
          </a:prstGeom>
          <a:noFill/>
        </p:spPr>
        <p:txBody>
          <a:bodyPr wrap="square" rtlCol="0">
            <a:spAutoFit/>
          </a:bodyPr>
          <a:lstStyle/>
          <a:p>
            <a:r>
              <a:rPr lang="en-US" altLang="zh-CN" sz="2400" b="1" dirty="0">
                <a:solidFill>
                  <a:schemeClr val="bg1"/>
                </a:solidFill>
              </a:rPr>
              <a:t>1.1.1 </a:t>
            </a:r>
            <a:r>
              <a:rPr lang="zh-CN" altLang="en-US" sz="2400" b="1" dirty="0">
                <a:solidFill>
                  <a:schemeClr val="bg1"/>
                </a:solidFill>
              </a:rPr>
              <a:t>政策背景</a:t>
            </a:r>
          </a:p>
        </p:txBody>
      </p:sp>
      <p:pic>
        <p:nvPicPr>
          <p:cNvPr id="9" name="图片 8">
            <a:extLst>
              <a:ext uri="{FF2B5EF4-FFF2-40B4-BE49-F238E27FC236}">
                <a16:creationId xmlns:a16="http://schemas.microsoft.com/office/drawing/2014/main" id="{4BC231B7-EF6E-4C60-800D-A331AFE61C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168" t="-235" r="13973"/>
          <a:stretch/>
        </p:blipFill>
        <p:spPr>
          <a:xfrm>
            <a:off x="1295014" y="1670344"/>
            <a:ext cx="2136343" cy="2072552"/>
          </a:xfrm>
          <a:prstGeom prst="rect">
            <a:avLst/>
          </a:prstGeom>
        </p:spPr>
      </p:pic>
      <p:sp>
        <p:nvSpPr>
          <p:cNvPr id="11" name="矩形 10">
            <a:extLst>
              <a:ext uri="{FF2B5EF4-FFF2-40B4-BE49-F238E27FC236}">
                <a16:creationId xmlns:a16="http://schemas.microsoft.com/office/drawing/2014/main" id="{01A88053-016F-4BC3-957F-8D3420BE8D94}"/>
              </a:ext>
            </a:extLst>
          </p:cNvPr>
          <p:cNvSpPr/>
          <p:nvPr/>
        </p:nvSpPr>
        <p:spPr>
          <a:xfrm>
            <a:off x="3553906" y="3742895"/>
            <a:ext cx="7343080" cy="93813"/>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3D539E0B-399B-441D-BBDF-1141BECA5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1915" y="4516697"/>
            <a:ext cx="1765071" cy="1623865"/>
          </a:xfrm>
          <a:prstGeom prst="rect">
            <a:avLst/>
          </a:prstGeom>
        </p:spPr>
      </p:pic>
      <p:sp>
        <p:nvSpPr>
          <p:cNvPr id="16" name="文本框 15">
            <a:extLst>
              <a:ext uri="{FF2B5EF4-FFF2-40B4-BE49-F238E27FC236}">
                <a16:creationId xmlns:a16="http://schemas.microsoft.com/office/drawing/2014/main" id="{EAFE8C96-ACE0-4C20-8B3C-DE382D287CB3}"/>
              </a:ext>
            </a:extLst>
          </p:cNvPr>
          <p:cNvSpPr txBox="1"/>
          <p:nvPr/>
        </p:nvSpPr>
        <p:spPr>
          <a:xfrm>
            <a:off x="3431357" y="2444145"/>
            <a:ext cx="7465629" cy="1169551"/>
          </a:xfrm>
          <a:prstGeom prst="rect">
            <a:avLst/>
          </a:prstGeom>
          <a:noFill/>
        </p:spPr>
        <p:txBody>
          <a:bodyPr wrap="square">
            <a:spAutoFit/>
          </a:bodyPr>
          <a:lstStyle/>
          <a:p>
            <a:pPr marL="266700" indent="266700" algn="just"/>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我国</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悠久历史</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中</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，乡村是中华民族传统文明的发源地，在经济社会发展中一直占有重要的地位</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然而</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长期以来，受我国城乡二元结构的影响，</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大量的资源向城市倾斜，乡村逐渐走向了衰落</a:t>
            </a:r>
            <a:r>
              <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cs typeface="Times New Roman" panose="02020603050405020304" pitchFamily="18" charset="0"/>
              </a:rPr>
              <a:t>乡村村落老化</a:t>
            </a:r>
            <a:r>
              <a:rPr lang="zh-CN" altLang="en-US" sz="1400" kern="100" dirty="0">
                <a:latin typeface="等线" panose="02010600030101010101" pitchFamily="2" charset="-122"/>
                <a:cs typeface="Times New Roman" panose="02020603050405020304" pitchFamily="18" charset="0"/>
              </a:rPr>
              <a:t>，</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农村人口结构失衡，青壮劳力流失；农村产业发展滞后，缺乏活力；农村生态环境堪忧；农村传统文化衰落</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等问题日益尖锐，极大地影响了乡村人民的生活水平，严重地阻碍了我国经济的持续稳定发展。</a:t>
            </a:r>
          </a:p>
        </p:txBody>
      </p:sp>
      <p:sp>
        <p:nvSpPr>
          <p:cNvPr id="17" name="文本框 16">
            <a:extLst>
              <a:ext uri="{FF2B5EF4-FFF2-40B4-BE49-F238E27FC236}">
                <a16:creationId xmlns:a16="http://schemas.microsoft.com/office/drawing/2014/main" id="{2E0C18DC-68B4-4772-A8F2-AE184989B320}"/>
              </a:ext>
            </a:extLst>
          </p:cNvPr>
          <p:cNvSpPr txBox="1"/>
          <p:nvPr/>
        </p:nvSpPr>
        <p:spPr>
          <a:xfrm>
            <a:off x="3789575" y="1800434"/>
            <a:ext cx="3877985" cy="461665"/>
          </a:xfrm>
          <a:prstGeom prst="rect">
            <a:avLst/>
          </a:prstGeom>
          <a:noFill/>
        </p:spPr>
        <p:txBody>
          <a:bodyPr wrap="none" rtlCol="0" anchor="t">
            <a:spAutoFit/>
          </a:bodyPr>
          <a:lstStyle/>
          <a:p>
            <a:r>
              <a:rPr lang="zh-CN" altLang="en-US" sz="2400" b="1" dirty="0">
                <a:sym typeface="+mn-ea"/>
              </a:rPr>
              <a:t>城乡二元结构</a:t>
            </a:r>
            <a:r>
              <a:rPr lang="en-US" altLang="zh-CN" sz="2400" b="1" dirty="0">
                <a:sym typeface="+mn-ea"/>
              </a:rPr>
              <a:t>——</a:t>
            </a:r>
            <a:r>
              <a:rPr lang="zh-CN" altLang="en-US" sz="2400" b="1" dirty="0">
                <a:sym typeface="+mn-ea"/>
              </a:rPr>
              <a:t>乡村衰落</a:t>
            </a:r>
          </a:p>
        </p:txBody>
      </p:sp>
      <p:sp>
        <p:nvSpPr>
          <p:cNvPr id="20" name="文本框 19">
            <a:extLst>
              <a:ext uri="{FF2B5EF4-FFF2-40B4-BE49-F238E27FC236}">
                <a16:creationId xmlns:a16="http://schemas.microsoft.com/office/drawing/2014/main" id="{2D7D4524-8D0D-4FC9-9FBF-54EC7718ABEB}"/>
              </a:ext>
            </a:extLst>
          </p:cNvPr>
          <p:cNvSpPr txBox="1"/>
          <p:nvPr/>
        </p:nvSpPr>
        <p:spPr>
          <a:xfrm>
            <a:off x="5459690" y="4249586"/>
            <a:ext cx="3217547" cy="461665"/>
          </a:xfrm>
          <a:prstGeom prst="rect">
            <a:avLst/>
          </a:prstGeom>
          <a:noFill/>
        </p:spPr>
        <p:txBody>
          <a:bodyPr wrap="none" rtlCol="0" anchor="t">
            <a:spAutoFit/>
          </a:bodyPr>
          <a:lstStyle/>
          <a:p>
            <a:r>
              <a:rPr lang="en-US" altLang="zh-CN" sz="2400" b="1" dirty="0">
                <a:sym typeface="+mn-ea"/>
              </a:rPr>
              <a:t>“</a:t>
            </a:r>
            <a:r>
              <a:rPr lang="zh-CN" altLang="en-US" sz="2400" b="1" dirty="0">
                <a:sym typeface="+mn-ea"/>
              </a:rPr>
              <a:t>三农”问题的显著地位</a:t>
            </a:r>
          </a:p>
        </p:txBody>
      </p:sp>
      <p:sp>
        <p:nvSpPr>
          <p:cNvPr id="22" name="文本框 21">
            <a:extLst>
              <a:ext uri="{FF2B5EF4-FFF2-40B4-BE49-F238E27FC236}">
                <a16:creationId xmlns:a16="http://schemas.microsoft.com/office/drawing/2014/main" id="{BFD18CF6-D9D5-4E56-82F7-2B2173EA74A6}"/>
              </a:ext>
            </a:extLst>
          </p:cNvPr>
          <p:cNvSpPr txBox="1"/>
          <p:nvPr/>
        </p:nvSpPr>
        <p:spPr>
          <a:xfrm>
            <a:off x="1225286" y="4916661"/>
            <a:ext cx="7720751" cy="954107"/>
          </a:xfrm>
          <a:prstGeom prst="rect">
            <a:avLst/>
          </a:prstGeom>
          <a:noFill/>
        </p:spPr>
        <p:txBody>
          <a:bodyPr wrap="square">
            <a:spAutoFit/>
          </a:bodyPr>
          <a:lstStyle/>
          <a:p>
            <a:r>
              <a:rPr lang="zh-CN" altLang="zh-CN" sz="1400" dirty="0">
                <a:effectLst/>
                <a:ea typeface="等线" panose="02010600030101010101" pitchFamily="2" charset="-122"/>
                <a:cs typeface="Times New Roman" panose="02020603050405020304" pitchFamily="18" charset="0"/>
              </a:rPr>
              <a:t>从</a:t>
            </a:r>
            <a:r>
              <a:rPr lang="en-US" altLang="zh-CN" sz="1400" dirty="0">
                <a:effectLst/>
                <a:ea typeface="等线" panose="02010600030101010101" pitchFamily="2" charset="-122"/>
                <a:cs typeface="Times New Roman" panose="02020603050405020304" pitchFamily="18" charset="0"/>
              </a:rPr>
              <a:t>2004 </a:t>
            </a:r>
            <a:r>
              <a:rPr lang="zh-CN" altLang="zh-CN" sz="1400" dirty="0">
                <a:effectLst/>
                <a:ea typeface="等线" panose="02010600030101010101" pitchFamily="2" charset="-122"/>
                <a:cs typeface="Times New Roman" panose="02020603050405020304" pitchFamily="18" charset="0"/>
              </a:rPr>
              <a:t>年开始，中央一号文件一直重点关注</a:t>
            </a:r>
            <a:r>
              <a:rPr lang="en-US" altLang="zh-CN" sz="1400" dirty="0">
                <a:effectLst/>
                <a:ea typeface="等线" panose="02010600030101010101" pitchFamily="2" charset="-122"/>
                <a:cs typeface="Times New Roman" panose="02020603050405020304" pitchFamily="18" charset="0"/>
              </a:rPr>
              <a:t>“</a:t>
            </a:r>
            <a:r>
              <a:rPr lang="zh-CN" altLang="zh-CN" sz="1400" dirty="0">
                <a:effectLst/>
                <a:ea typeface="等线" panose="02010600030101010101" pitchFamily="2" charset="-122"/>
                <a:cs typeface="Times New Roman" panose="02020603050405020304" pitchFamily="18" charset="0"/>
              </a:rPr>
              <a:t>三农</a:t>
            </a:r>
            <a:r>
              <a:rPr lang="en-US" altLang="zh-CN" sz="1400" dirty="0">
                <a:effectLst/>
                <a:ea typeface="等线" panose="02010600030101010101" pitchFamily="2" charset="-122"/>
                <a:cs typeface="Times New Roman" panose="02020603050405020304" pitchFamily="18" charset="0"/>
              </a:rPr>
              <a:t>”</a:t>
            </a:r>
            <a:r>
              <a:rPr lang="zh-CN" altLang="zh-CN" sz="1400" dirty="0">
                <a:effectLst/>
                <a:ea typeface="等线" panose="02010600030101010101" pitchFamily="2" charset="-122"/>
                <a:cs typeface="Times New Roman" panose="02020603050405020304" pitchFamily="18" charset="0"/>
              </a:rPr>
              <a:t>问题，体现了党中央对农业农村农民的高度重视，也彰显了</a:t>
            </a:r>
            <a:r>
              <a:rPr lang="en-US" altLang="zh-CN" sz="1400" dirty="0">
                <a:effectLst/>
                <a:ea typeface="等线" panose="02010600030101010101" pitchFamily="2" charset="-122"/>
                <a:cs typeface="Times New Roman" panose="02020603050405020304" pitchFamily="18" charset="0"/>
              </a:rPr>
              <a:t>“</a:t>
            </a:r>
            <a:r>
              <a:rPr lang="zh-CN" altLang="zh-CN" sz="1400" dirty="0">
                <a:effectLst/>
                <a:ea typeface="等线" panose="02010600030101010101" pitchFamily="2" charset="-122"/>
                <a:cs typeface="Times New Roman" panose="02020603050405020304" pitchFamily="18" charset="0"/>
              </a:rPr>
              <a:t>三农</a:t>
            </a:r>
            <a:r>
              <a:rPr lang="en-US" altLang="zh-CN" sz="1400" dirty="0">
                <a:effectLst/>
                <a:ea typeface="等线" panose="02010600030101010101" pitchFamily="2" charset="-122"/>
                <a:cs typeface="Times New Roman" panose="02020603050405020304" pitchFamily="18" charset="0"/>
              </a:rPr>
              <a:t>”</a:t>
            </a:r>
            <a:r>
              <a:rPr lang="zh-CN" altLang="zh-CN" sz="1400" dirty="0">
                <a:effectLst/>
                <a:ea typeface="等线" panose="02010600030101010101" pitchFamily="2" charset="-122"/>
                <a:cs typeface="Times New Roman" panose="02020603050405020304" pitchFamily="18" charset="0"/>
              </a:rPr>
              <a:t>问题在我国</a:t>
            </a:r>
            <a:r>
              <a:rPr lang="en-US" altLang="zh-CN" sz="1400" dirty="0">
                <a:effectLst/>
                <a:ea typeface="等线" panose="02010600030101010101" pitchFamily="2" charset="-122"/>
                <a:cs typeface="Times New Roman" panose="02020603050405020304" pitchFamily="18" charset="0"/>
              </a:rPr>
              <a:t>“</a:t>
            </a:r>
            <a:r>
              <a:rPr lang="zh-CN" altLang="zh-CN" sz="1400" dirty="0">
                <a:effectLst/>
                <a:ea typeface="等线" panose="02010600030101010101" pitchFamily="2" charset="-122"/>
                <a:cs typeface="Times New Roman" panose="02020603050405020304" pitchFamily="18" charset="0"/>
              </a:rPr>
              <a:t>重中之重</a:t>
            </a:r>
            <a:r>
              <a:rPr lang="en-US" altLang="zh-CN" sz="1400" dirty="0">
                <a:effectLst/>
                <a:ea typeface="等线" panose="02010600030101010101" pitchFamily="2" charset="-122"/>
                <a:cs typeface="Times New Roman" panose="02020603050405020304" pitchFamily="18" charset="0"/>
              </a:rPr>
              <a:t>”</a:t>
            </a:r>
            <a:r>
              <a:rPr lang="zh-CN" altLang="zh-CN" sz="1400" dirty="0">
                <a:effectLst/>
                <a:ea typeface="等线" panose="02010600030101010101" pitchFamily="2" charset="-122"/>
                <a:cs typeface="Times New Roman" panose="02020603050405020304" pitchFamily="18" charset="0"/>
              </a:rPr>
              <a:t>的地位。近些年来，中央出台一系列强农、惠农、富农的政策，促进了粮食生产连获丰收、农民收入不断增加、农村民生不断改善。</a:t>
            </a:r>
            <a:r>
              <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rPr>
              <a:t>但迄今为止，我国的“三农”问题没有得到彻底解决，仍然是制约我国经济社会发展的重要因素。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A6F2C05-E2BF-4014-8841-D2348F37CA06}"/>
              </a:ext>
            </a:extLst>
          </p:cNvPr>
          <p:cNvGrpSpPr/>
          <p:nvPr/>
        </p:nvGrpSpPr>
        <p:grpSpPr>
          <a:xfrm>
            <a:off x="4648111" y="1259783"/>
            <a:ext cx="2899829" cy="2891227"/>
            <a:chOff x="3204812" y="1979629"/>
            <a:chExt cx="2899829" cy="2891227"/>
          </a:xfrm>
        </p:grpSpPr>
        <p:sp>
          <p:nvSpPr>
            <p:cNvPr id="7" name="矩形 6">
              <a:extLst>
                <a:ext uri="{FF2B5EF4-FFF2-40B4-BE49-F238E27FC236}">
                  <a16:creationId xmlns:a16="http://schemas.microsoft.com/office/drawing/2014/main" id="{71F95D13-7357-4108-96A9-E646F0BC3759}"/>
                </a:ext>
              </a:extLst>
            </p:cNvPr>
            <p:cNvSpPr/>
            <p:nvPr/>
          </p:nvSpPr>
          <p:spPr>
            <a:xfrm>
              <a:off x="3204812" y="1979629"/>
              <a:ext cx="1449371" cy="1449371"/>
            </a:xfrm>
            <a:prstGeom prst="rect">
              <a:avLst/>
            </a:prstGeom>
            <a:solidFill>
              <a:schemeClr val="accent6">
                <a:lumMod val="75000"/>
              </a:schemeClr>
            </a:solidFill>
            <a:ln w="381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87087FA-C6F2-492D-8404-4C0F3A5CB4AE}"/>
                </a:ext>
              </a:extLst>
            </p:cNvPr>
            <p:cNvSpPr/>
            <p:nvPr/>
          </p:nvSpPr>
          <p:spPr>
            <a:xfrm>
              <a:off x="4654182" y="1987144"/>
              <a:ext cx="1449371" cy="1449371"/>
            </a:xfrm>
            <a:prstGeom prst="rect">
              <a:avLst/>
            </a:prstGeom>
            <a:solidFill>
              <a:schemeClr val="accent6">
                <a:lumMod val="75000"/>
              </a:schemeClr>
            </a:solidFill>
            <a:ln w="381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4D6735B1-413C-46F8-85FC-557747EB000C}"/>
                </a:ext>
              </a:extLst>
            </p:cNvPr>
            <p:cNvSpPr/>
            <p:nvPr/>
          </p:nvSpPr>
          <p:spPr>
            <a:xfrm>
              <a:off x="4655270" y="3428699"/>
              <a:ext cx="1449371" cy="1442157"/>
            </a:xfrm>
            <a:prstGeom prst="rect">
              <a:avLst/>
            </a:prstGeom>
            <a:solidFill>
              <a:schemeClr val="accent6">
                <a:lumMod val="75000"/>
              </a:schemeClr>
            </a:solidFill>
            <a:ln w="381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998194F7-FE19-4F70-A177-07E1E189A4E0}"/>
                </a:ext>
              </a:extLst>
            </p:cNvPr>
            <p:cNvSpPr/>
            <p:nvPr/>
          </p:nvSpPr>
          <p:spPr>
            <a:xfrm>
              <a:off x="3205899" y="3421485"/>
              <a:ext cx="1449371" cy="1449371"/>
            </a:xfrm>
            <a:prstGeom prst="rect">
              <a:avLst/>
            </a:prstGeom>
            <a:solidFill>
              <a:schemeClr val="accent6">
                <a:lumMod val="75000"/>
              </a:schemeClr>
            </a:solidFill>
            <a:ln w="381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grpSp>
      <p:pic>
        <p:nvPicPr>
          <p:cNvPr id="13" name="内容占位符 4">
            <a:extLst>
              <a:ext uri="{FF2B5EF4-FFF2-40B4-BE49-F238E27FC236}">
                <a16:creationId xmlns:a16="http://schemas.microsoft.com/office/drawing/2014/main" id="{E812E4CD-FE9F-413B-AD43-ED5EF78DD9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45" t="2246" r="52644" b="52255"/>
          <a:stretch/>
        </p:blipFill>
        <p:spPr>
          <a:xfrm>
            <a:off x="4725063" y="1288967"/>
            <a:ext cx="1355054" cy="1325563"/>
          </a:xfrm>
          <a:prstGeom prst="rect">
            <a:avLst/>
          </a:prstGeom>
        </p:spPr>
      </p:pic>
      <p:pic>
        <p:nvPicPr>
          <p:cNvPr id="5" name="内容占位符 4">
            <a:extLst>
              <a:ext uri="{FF2B5EF4-FFF2-40B4-BE49-F238E27FC236}">
                <a16:creationId xmlns:a16="http://schemas.microsoft.com/office/drawing/2014/main" id="{B397D33B-3736-433C-8C13-19B38B71A88B}"/>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4144" t="50798" r="5454" b="7519"/>
          <a:stretch/>
        </p:blipFill>
        <p:spPr>
          <a:xfrm>
            <a:off x="6213633" y="2724184"/>
            <a:ext cx="1293779" cy="1334823"/>
          </a:xfrm>
        </p:spPr>
      </p:pic>
      <p:pic>
        <p:nvPicPr>
          <p:cNvPr id="11" name="内容占位符 4">
            <a:extLst>
              <a:ext uri="{FF2B5EF4-FFF2-40B4-BE49-F238E27FC236}">
                <a16:creationId xmlns:a16="http://schemas.microsoft.com/office/drawing/2014/main" id="{4F07C283-1E8A-484B-AB8E-6D7EEEA354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4" t="52665" r="56912" b="6112"/>
          <a:stretch/>
        </p:blipFill>
        <p:spPr>
          <a:xfrm>
            <a:off x="4796014" y="2795937"/>
            <a:ext cx="1213152" cy="1268289"/>
          </a:xfrm>
          <a:prstGeom prst="rect">
            <a:avLst/>
          </a:prstGeom>
        </p:spPr>
      </p:pic>
      <p:pic>
        <p:nvPicPr>
          <p:cNvPr id="12" name="内容占位符 4">
            <a:extLst>
              <a:ext uri="{FF2B5EF4-FFF2-40B4-BE49-F238E27FC236}">
                <a16:creationId xmlns:a16="http://schemas.microsoft.com/office/drawing/2014/main" id="{17F25A8E-25B6-48A5-A904-A6D556691D7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917" t="5175" r="572" b="52495"/>
          <a:stretch/>
        </p:blipFill>
        <p:spPr>
          <a:xfrm>
            <a:off x="6154367" y="1375382"/>
            <a:ext cx="1355054" cy="1233201"/>
          </a:xfrm>
          <a:prstGeom prst="rect">
            <a:avLst/>
          </a:prstGeom>
        </p:spPr>
      </p:pic>
      <p:sp>
        <p:nvSpPr>
          <p:cNvPr id="19" name="标题 1">
            <a:extLst>
              <a:ext uri="{FF2B5EF4-FFF2-40B4-BE49-F238E27FC236}">
                <a16:creationId xmlns:a16="http://schemas.microsoft.com/office/drawing/2014/main" id="{0B297BED-8DC6-44D7-98A9-AD43B83D8D2C}"/>
              </a:ext>
            </a:extLst>
          </p:cNvPr>
          <p:cNvSpPr txBox="1">
            <a:spLocks/>
          </p:cNvSpPr>
          <p:nvPr/>
        </p:nvSpPr>
        <p:spPr>
          <a:xfrm>
            <a:off x="1524000" y="4414197"/>
            <a:ext cx="9144000" cy="106842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dirty="0"/>
              <a:t>特色田园乡村建设空间</a:t>
            </a:r>
            <a:br>
              <a:rPr lang="en-US" altLang="zh-CN" sz="3600" dirty="0"/>
            </a:br>
            <a:r>
              <a:rPr lang="zh-CN" altLang="en-US" sz="3600" dirty="0"/>
              <a:t>设计方案的提供商</a:t>
            </a:r>
          </a:p>
        </p:txBody>
      </p:sp>
    </p:spTree>
    <p:extLst>
      <p:ext uri="{BB962C8B-B14F-4D97-AF65-F5344CB8AC3E}">
        <p14:creationId xmlns:p14="http://schemas.microsoft.com/office/powerpoint/2010/main" val="75263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BEC496E3-3EF9-4905-A640-BB6E3BD20D4B}"/>
              </a:ext>
            </a:extLst>
          </p:cNvPr>
          <p:cNvSpPr txBox="1"/>
          <p:nvPr/>
        </p:nvSpPr>
        <p:spPr>
          <a:xfrm>
            <a:off x="593888" y="1709343"/>
            <a:ext cx="2339102" cy="461665"/>
          </a:xfrm>
          <a:prstGeom prst="rect">
            <a:avLst/>
          </a:prstGeom>
          <a:solidFill>
            <a:schemeClr val="accent6">
              <a:lumMod val="60000"/>
              <a:lumOff val="40000"/>
            </a:schemeClr>
          </a:solidFill>
        </p:spPr>
        <p:txBody>
          <a:bodyPr wrap="none" rtlCol="0" anchor="t">
            <a:spAutoFit/>
          </a:bodyPr>
          <a:lstStyle/>
          <a:p>
            <a:r>
              <a:rPr lang="zh-CN" altLang="en-US" sz="2400" b="1" dirty="0">
                <a:solidFill>
                  <a:schemeClr val="bg1"/>
                </a:solidFill>
                <a:sym typeface="+mn-ea"/>
              </a:rPr>
              <a:t>党的十九大精神</a:t>
            </a:r>
          </a:p>
        </p:txBody>
      </p:sp>
      <p:sp>
        <p:nvSpPr>
          <p:cNvPr id="6" name="矩形 5">
            <a:extLst>
              <a:ext uri="{FF2B5EF4-FFF2-40B4-BE49-F238E27FC236}">
                <a16:creationId xmlns:a16="http://schemas.microsoft.com/office/drawing/2014/main" id="{49B258F0-8A8C-441A-BD12-86DB44866C30}"/>
              </a:ext>
            </a:extLst>
          </p:cNvPr>
          <p:cNvSpPr/>
          <p:nvPr/>
        </p:nvSpPr>
        <p:spPr>
          <a:xfrm>
            <a:off x="0" y="201295"/>
            <a:ext cx="2759710"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7361454-90B8-4FFD-927D-C126FB4C43D9}"/>
              </a:ext>
            </a:extLst>
          </p:cNvPr>
          <p:cNvSpPr txBox="1"/>
          <p:nvPr/>
        </p:nvSpPr>
        <p:spPr>
          <a:xfrm>
            <a:off x="271780" y="313055"/>
            <a:ext cx="4973955" cy="460375"/>
          </a:xfrm>
          <a:prstGeom prst="rect">
            <a:avLst/>
          </a:prstGeom>
          <a:noFill/>
        </p:spPr>
        <p:txBody>
          <a:bodyPr wrap="square" rtlCol="0">
            <a:spAutoFit/>
          </a:bodyPr>
          <a:lstStyle/>
          <a:p>
            <a:r>
              <a:rPr lang="en-US" altLang="zh-CN" sz="2400" b="1" dirty="0">
                <a:solidFill>
                  <a:schemeClr val="bg1"/>
                </a:solidFill>
              </a:rPr>
              <a:t>1.1.1 </a:t>
            </a:r>
            <a:r>
              <a:rPr lang="zh-CN" altLang="en-US" sz="2400" b="1" dirty="0">
                <a:solidFill>
                  <a:schemeClr val="bg1"/>
                </a:solidFill>
              </a:rPr>
              <a:t>政策背景</a:t>
            </a:r>
          </a:p>
        </p:txBody>
      </p:sp>
      <p:sp>
        <p:nvSpPr>
          <p:cNvPr id="3" name="文本框 2">
            <a:extLst>
              <a:ext uri="{FF2B5EF4-FFF2-40B4-BE49-F238E27FC236}">
                <a16:creationId xmlns:a16="http://schemas.microsoft.com/office/drawing/2014/main" id="{0A15BE2B-F16D-4B5C-90BA-689F90A45C38}"/>
              </a:ext>
            </a:extLst>
          </p:cNvPr>
          <p:cNvSpPr txBox="1"/>
          <p:nvPr/>
        </p:nvSpPr>
        <p:spPr>
          <a:xfrm>
            <a:off x="923826" y="2413262"/>
            <a:ext cx="6017994" cy="369332"/>
          </a:xfrm>
          <a:prstGeom prst="rect">
            <a:avLst/>
          </a:prstGeom>
          <a:noFill/>
        </p:spPr>
        <p:txBody>
          <a:bodyPr wrap="none" rtlCol="0">
            <a:spAutoFit/>
          </a:bodyPr>
          <a:lstStyle/>
          <a:p>
            <a:r>
              <a:rPr lang="zh-CN" altLang="en-US" dirty="0"/>
              <a:t>不忘初心、牢记使命、 高举旗帜、团结奋进的历史性盛会</a:t>
            </a:r>
          </a:p>
        </p:txBody>
      </p:sp>
      <p:sp>
        <p:nvSpPr>
          <p:cNvPr id="21" name="矩形 20">
            <a:extLst>
              <a:ext uri="{FF2B5EF4-FFF2-40B4-BE49-F238E27FC236}">
                <a16:creationId xmlns:a16="http://schemas.microsoft.com/office/drawing/2014/main" id="{3EB30C5F-0DD3-472F-B75B-82DF6F59E526}"/>
              </a:ext>
            </a:extLst>
          </p:cNvPr>
          <p:cNvSpPr/>
          <p:nvPr/>
        </p:nvSpPr>
        <p:spPr>
          <a:xfrm>
            <a:off x="1943491" y="3240601"/>
            <a:ext cx="3533481" cy="496527"/>
          </a:xfrm>
          <a:prstGeom prst="rect">
            <a:avLst/>
          </a:prstGeom>
          <a:solidFill>
            <a:srgbClr val="89C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03D2E142-C788-45F2-B0B0-4B8C0751D2CD}"/>
              </a:ext>
            </a:extLst>
          </p:cNvPr>
          <p:cNvSpPr txBox="1"/>
          <p:nvPr/>
        </p:nvSpPr>
        <p:spPr>
          <a:xfrm>
            <a:off x="2232903" y="3233210"/>
            <a:ext cx="2954655" cy="461665"/>
          </a:xfrm>
          <a:prstGeom prst="rect">
            <a:avLst/>
          </a:prstGeom>
          <a:noFill/>
        </p:spPr>
        <p:txBody>
          <a:bodyPr wrap="none" rtlCol="0" anchor="t">
            <a:spAutoFit/>
          </a:bodyPr>
          <a:lstStyle/>
          <a:p>
            <a:r>
              <a:rPr lang="zh-CN" altLang="en-US" sz="2400" b="1" dirty="0">
                <a:solidFill>
                  <a:schemeClr val="bg1"/>
                </a:solidFill>
                <a:sym typeface="+mn-ea"/>
              </a:rPr>
              <a:t>国家战略</a:t>
            </a:r>
            <a:r>
              <a:rPr lang="en-US" altLang="zh-CN" sz="2400" b="1" dirty="0">
                <a:solidFill>
                  <a:schemeClr val="bg1"/>
                </a:solidFill>
                <a:sym typeface="+mn-ea"/>
              </a:rPr>
              <a:t>—</a:t>
            </a:r>
            <a:r>
              <a:rPr lang="zh-CN" altLang="en-US" sz="2400" b="1" dirty="0">
                <a:solidFill>
                  <a:schemeClr val="bg1"/>
                </a:solidFill>
                <a:sym typeface="+mn-ea"/>
              </a:rPr>
              <a:t>乡村振兴</a:t>
            </a:r>
          </a:p>
        </p:txBody>
      </p:sp>
      <p:sp>
        <p:nvSpPr>
          <p:cNvPr id="25" name="文本框 24">
            <a:extLst>
              <a:ext uri="{FF2B5EF4-FFF2-40B4-BE49-F238E27FC236}">
                <a16:creationId xmlns:a16="http://schemas.microsoft.com/office/drawing/2014/main" id="{F29A2E7D-5765-4FED-82C5-85F206764FCA}"/>
              </a:ext>
            </a:extLst>
          </p:cNvPr>
          <p:cNvSpPr txBox="1"/>
          <p:nvPr/>
        </p:nvSpPr>
        <p:spPr>
          <a:xfrm>
            <a:off x="2198521" y="3973334"/>
            <a:ext cx="8931934" cy="646331"/>
          </a:xfrm>
          <a:prstGeom prst="rect">
            <a:avLst/>
          </a:prstGeom>
          <a:noFill/>
        </p:spPr>
        <p:txBody>
          <a:bodyPr wrap="square">
            <a:spAutoFit/>
          </a:bodyPr>
          <a:lstStyle/>
          <a:p>
            <a:r>
              <a:rPr lang="en-US" altLang="zh-CN" dirty="0"/>
              <a:t>2018</a:t>
            </a:r>
            <a:r>
              <a:rPr lang="zh-CN" altLang="en-US" dirty="0"/>
              <a:t>中央一号文件</a:t>
            </a:r>
            <a:r>
              <a:rPr lang="en-US" altLang="zh-CN" dirty="0"/>
              <a:t>《</a:t>
            </a:r>
            <a:r>
              <a:rPr lang="zh-CN" altLang="en-US" dirty="0"/>
              <a:t>中共中央国务院关于实施乡村振兴战略的意见</a:t>
            </a:r>
            <a:r>
              <a:rPr lang="en-US" altLang="zh-CN" dirty="0"/>
              <a:t>》 </a:t>
            </a:r>
            <a:r>
              <a:rPr lang="zh-CN" altLang="en-US" dirty="0"/>
              <a:t>“实施乡村振兴战略，是解决人民日益增长的美好生活需要和不平衡不充分的发展之间矛盾的必然要求。”</a:t>
            </a:r>
          </a:p>
        </p:txBody>
      </p:sp>
      <p:sp>
        <p:nvSpPr>
          <p:cNvPr id="26" name="矩形 25">
            <a:extLst>
              <a:ext uri="{FF2B5EF4-FFF2-40B4-BE49-F238E27FC236}">
                <a16:creationId xmlns:a16="http://schemas.microsoft.com/office/drawing/2014/main" id="{EBE3745F-56D9-4663-A1D3-FF05B32D5775}"/>
              </a:ext>
            </a:extLst>
          </p:cNvPr>
          <p:cNvSpPr/>
          <p:nvPr/>
        </p:nvSpPr>
        <p:spPr>
          <a:xfrm>
            <a:off x="3330802" y="5028720"/>
            <a:ext cx="6473074" cy="43882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a:extLst>
              <a:ext uri="{FF2B5EF4-FFF2-40B4-BE49-F238E27FC236}">
                <a16:creationId xmlns:a16="http://schemas.microsoft.com/office/drawing/2014/main" id="{BCF58C4E-5AF0-4A81-8B72-58F17B62A469}"/>
              </a:ext>
            </a:extLst>
          </p:cNvPr>
          <p:cNvSpPr/>
          <p:nvPr/>
        </p:nvSpPr>
        <p:spPr>
          <a:xfrm rot="5400000">
            <a:off x="10077254" y="4760540"/>
            <a:ext cx="1131216" cy="975186"/>
          </a:xfrm>
          <a:prstGeom prst="triangle">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D5A3872-04C8-4ECC-B48D-FEC6D1F7D62C}"/>
              </a:ext>
            </a:extLst>
          </p:cNvPr>
          <p:cNvSpPr txBox="1"/>
          <p:nvPr/>
        </p:nvSpPr>
        <p:spPr>
          <a:xfrm>
            <a:off x="5280299" y="5028720"/>
            <a:ext cx="2646878" cy="461665"/>
          </a:xfrm>
          <a:prstGeom prst="rect">
            <a:avLst/>
          </a:prstGeom>
          <a:noFill/>
        </p:spPr>
        <p:txBody>
          <a:bodyPr wrap="none" rtlCol="0" anchor="t">
            <a:spAutoFit/>
          </a:bodyPr>
          <a:lstStyle/>
          <a:p>
            <a:r>
              <a:rPr lang="zh-CN" altLang="en-US" sz="2400" b="1" dirty="0">
                <a:solidFill>
                  <a:schemeClr val="bg1"/>
                </a:solidFill>
                <a:sym typeface="+mn-ea"/>
              </a:rPr>
              <a:t>乡建产业如火如荼</a:t>
            </a:r>
          </a:p>
        </p:txBody>
      </p:sp>
      <p:sp>
        <p:nvSpPr>
          <p:cNvPr id="29" name="文本框 28">
            <a:extLst>
              <a:ext uri="{FF2B5EF4-FFF2-40B4-BE49-F238E27FC236}">
                <a16:creationId xmlns:a16="http://schemas.microsoft.com/office/drawing/2014/main" id="{DC94665C-35F0-4A82-95E6-3E46E538E1C8}"/>
              </a:ext>
            </a:extLst>
          </p:cNvPr>
          <p:cNvSpPr txBox="1"/>
          <p:nvPr/>
        </p:nvSpPr>
        <p:spPr>
          <a:xfrm>
            <a:off x="3501928" y="5570946"/>
            <a:ext cx="6203619" cy="369332"/>
          </a:xfrm>
          <a:prstGeom prst="rect">
            <a:avLst/>
          </a:prstGeom>
          <a:noFill/>
        </p:spPr>
        <p:txBody>
          <a:bodyPr wrap="square">
            <a:spAutoFit/>
          </a:bodyPr>
          <a:lstStyle/>
          <a:p>
            <a:r>
              <a:rPr lang="zh-CN" altLang="en-US" dirty="0"/>
              <a:t>乡村振兴建设开展如火如荼，国内各方实践类型和模式多样</a:t>
            </a:r>
          </a:p>
        </p:txBody>
      </p:sp>
    </p:spTree>
    <p:extLst>
      <p:ext uri="{BB962C8B-B14F-4D97-AF65-F5344CB8AC3E}">
        <p14:creationId xmlns:p14="http://schemas.microsoft.com/office/powerpoint/2010/main" val="2126535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B258F0-8A8C-441A-BD12-86DB44866C30}"/>
              </a:ext>
            </a:extLst>
          </p:cNvPr>
          <p:cNvSpPr/>
          <p:nvPr/>
        </p:nvSpPr>
        <p:spPr>
          <a:xfrm>
            <a:off x="0" y="201295"/>
            <a:ext cx="2759710"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7361454-90B8-4FFD-927D-C126FB4C43D9}"/>
              </a:ext>
            </a:extLst>
          </p:cNvPr>
          <p:cNvSpPr txBox="1"/>
          <p:nvPr/>
        </p:nvSpPr>
        <p:spPr>
          <a:xfrm>
            <a:off x="271780" y="313055"/>
            <a:ext cx="4973955" cy="460375"/>
          </a:xfrm>
          <a:prstGeom prst="rect">
            <a:avLst/>
          </a:prstGeom>
          <a:noFill/>
        </p:spPr>
        <p:txBody>
          <a:bodyPr wrap="square" rtlCol="0">
            <a:spAutoFit/>
          </a:bodyPr>
          <a:lstStyle/>
          <a:p>
            <a:r>
              <a:rPr lang="en-US" altLang="zh-CN" sz="2400" b="1" dirty="0">
                <a:solidFill>
                  <a:schemeClr val="bg1"/>
                </a:solidFill>
              </a:rPr>
              <a:t>1.1.2 </a:t>
            </a:r>
            <a:r>
              <a:rPr lang="zh-CN" altLang="en-US" sz="2400" b="1" dirty="0">
                <a:solidFill>
                  <a:schemeClr val="bg1"/>
                </a:solidFill>
              </a:rPr>
              <a:t>产业现状</a:t>
            </a:r>
          </a:p>
        </p:txBody>
      </p:sp>
      <p:pic>
        <p:nvPicPr>
          <p:cNvPr id="5" name="图片 4">
            <a:extLst>
              <a:ext uri="{FF2B5EF4-FFF2-40B4-BE49-F238E27FC236}">
                <a16:creationId xmlns:a16="http://schemas.microsoft.com/office/drawing/2014/main" id="{C8E2C00C-4ECC-4D9B-8855-1BEC90BFB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48" y="1882620"/>
            <a:ext cx="4222169" cy="2660763"/>
          </a:xfrm>
          <a:prstGeom prst="rect">
            <a:avLst/>
          </a:prstGeom>
        </p:spPr>
      </p:pic>
      <p:sp>
        <p:nvSpPr>
          <p:cNvPr id="9" name="箭头: 五边形 8">
            <a:extLst>
              <a:ext uri="{FF2B5EF4-FFF2-40B4-BE49-F238E27FC236}">
                <a16:creationId xmlns:a16="http://schemas.microsoft.com/office/drawing/2014/main" id="{2912B8EF-3ECE-4497-9DA0-00C9245A0840}"/>
              </a:ext>
            </a:extLst>
          </p:cNvPr>
          <p:cNvSpPr/>
          <p:nvPr/>
        </p:nvSpPr>
        <p:spPr>
          <a:xfrm>
            <a:off x="5491180" y="1749920"/>
            <a:ext cx="4355184" cy="556182"/>
          </a:xfrm>
          <a:prstGeom prst="homePlat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B2417DAC-DF7F-436D-81A6-67232F6521F1}"/>
              </a:ext>
            </a:extLst>
          </p:cNvPr>
          <p:cNvSpPr txBox="1"/>
          <p:nvPr/>
        </p:nvSpPr>
        <p:spPr>
          <a:xfrm>
            <a:off x="5614363" y="1843345"/>
            <a:ext cx="4108817" cy="369332"/>
          </a:xfrm>
          <a:prstGeom prst="rect">
            <a:avLst/>
          </a:prstGeom>
          <a:noFill/>
        </p:spPr>
        <p:txBody>
          <a:bodyPr wrap="none" rtlCol="0">
            <a:spAutoFit/>
          </a:bodyPr>
          <a:lstStyle/>
          <a:p>
            <a:r>
              <a:rPr lang="zh-CN" altLang="en-US" b="1" dirty="0">
                <a:solidFill>
                  <a:schemeClr val="bg1"/>
                </a:solidFill>
              </a:rPr>
              <a:t>乡村数量有所下降，但绝对数量仍偏多</a:t>
            </a:r>
          </a:p>
        </p:txBody>
      </p:sp>
      <p:sp>
        <p:nvSpPr>
          <p:cNvPr id="22" name="文本框 21">
            <a:extLst>
              <a:ext uri="{FF2B5EF4-FFF2-40B4-BE49-F238E27FC236}">
                <a16:creationId xmlns:a16="http://schemas.microsoft.com/office/drawing/2014/main" id="{4D1DA2F1-908E-43B0-9D6D-C0D367F033DE}"/>
              </a:ext>
            </a:extLst>
          </p:cNvPr>
          <p:cNvSpPr txBox="1"/>
          <p:nvPr/>
        </p:nvSpPr>
        <p:spPr>
          <a:xfrm>
            <a:off x="5491179" y="2456428"/>
            <a:ext cx="6094428" cy="1077218"/>
          </a:xfrm>
          <a:prstGeom prst="rect">
            <a:avLst/>
          </a:prstGeom>
          <a:noFill/>
        </p:spPr>
        <p:txBody>
          <a:bodyPr wrap="square">
            <a:spAutoFit/>
          </a:bodyPr>
          <a:lstStyle/>
          <a:p>
            <a:r>
              <a:rPr lang="zh-CN" altLang="en-US" sz="1600" dirty="0"/>
              <a:t>根据住建部发布的</a:t>
            </a:r>
            <a:r>
              <a:rPr lang="en-US" altLang="zh-CN" sz="1600" dirty="0"/>
              <a:t>《2017</a:t>
            </a:r>
            <a:r>
              <a:rPr lang="zh-CN" altLang="en-US" sz="1600" dirty="0"/>
              <a:t>年城乡建设统计年鉴数据</a:t>
            </a:r>
            <a:r>
              <a:rPr lang="en-US" altLang="zh-CN" sz="1600" dirty="0"/>
              <a:t>》</a:t>
            </a:r>
            <a:r>
              <a:rPr lang="zh-CN" altLang="en-US" sz="1600" dirty="0"/>
              <a:t>，</a:t>
            </a:r>
            <a:r>
              <a:rPr lang="en-US" altLang="zh-CN" sz="1600" dirty="0"/>
              <a:t>2017</a:t>
            </a:r>
            <a:r>
              <a:rPr lang="zh-CN" altLang="en-US" sz="1600" dirty="0"/>
              <a:t>年中国的村庄数量减少至</a:t>
            </a:r>
            <a:r>
              <a:rPr lang="en-US" altLang="zh-CN" sz="1600" dirty="0"/>
              <a:t>244.9</a:t>
            </a:r>
            <a:r>
              <a:rPr lang="zh-CN" altLang="en-US" sz="1600" dirty="0"/>
              <a:t>万个，同比减少了</a:t>
            </a:r>
            <a:r>
              <a:rPr lang="en-US" altLang="zh-CN" sz="1600" dirty="0"/>
              <a:t>6.4%</a:t>
            </a:r>
            <a:r>
              <a:rPr lang="zh-CN" altLang="en-US" sz="1600" dirty="0"/>
              <a:t>。此外，中国建制镇的数量有所增加，而乡的数量不断减少。尽管近年来的城镇化进程中，中国的乡村数量有所减少，但是数量的绝对值依然处于高位。</a:t>
            </a:r>
          </a:p>
        </p:txBody>
      </p:sp>
      <p:sp>
        <p:nvSpPr>
          <p:cNvPr id="24" name="箭头: 五边形 23">
            <a:extLst>
              <a:ext uri="{FF2B5EF4-FFF2-40B4-BE49-F238E27FC236}">
                <a16:creationId xmlns:a16="http://schemas.microsoft.com/office/drawing/2014/main" id="{2B04EEBB-D260-468F-8CFC-E2A20F0CD081}"/>
              </a:ext>
            </a:extLst>
          </p:cNvPr>
          <p:cNvSpPr/>
          <p:nvPr/>
        </p:nvSpPr>
        <p:spPr>
          <a:xfrm>
            <a:off x="5491179" y="3644083"/>
            <a:ext cx="5830413" cy="556182"/>
          </a:xfrm>
          <a:prstGeom prst="homePlat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2BB378F7-1902-4E0C-B2AC-AA23B46D12BE}"/>
              </a:ext>
            </a:extLst>
          </p:cNvPr>
          <p:cNvSpPr txBox="1"/>
          <p:nvPr/>
        </p:nvSpPr>
        <p:spPr>
          <a:xfrm>
            <a:off x="5614363" y="3737508"/>
            <a:ext cx="5493812" cy="369332"/>
          </a:xfrm>
          <a:prstGeom prst="rect">
            <a:avLst/>
          </a:prstGeom>
          <a:noFill/>
        </p:spPr>
        <p:txBody>
          <a:bodyPr wrap="none" rtlCol="0">
            <a:spAutoFit/>
          </a:bodyPr>
          <a:lstStyle/>
          <a:p>
            <a:r>
              <a:rPr lang="zh-CN" altLang="en-US" b="1" dirty="0">
                <a:solidFill>
                  <a:schemeClr val="bg1"/>
                </a:solidFill>
              </a:rPr>
              <a:t>乡村建设投资规模快速增长，基础设施建设不断完善</a:t>
            </a:r>
          </a:p>
        </p:txBody>
      </p:sp>
      <p:sp>
        <p:nvSpPr>
          <p:cNvPr id="31" name="文本框 30">
            <a:extLst>
              <a:ext uri="{FF2B5EF4-FFF2-40B4-BE49-F238E27FC236}">
                <a16:creationId xmlns:a16="http://schemas.microsoft.com/office/drawing/2014/main" id="{0FC1BC5B-C031-4D79-8A27-3773C999521E}"/>
              </a:ext>
            </a:extLst>
          </p:cNvPr>
          <p:cNvSpPr txBox="1"/>
          <p:nvPr/>
        </p:nvSpPr>
        <p:spPr>
          <a:xfrm>
            <a:off x="5491179" y="4304499"/>
            <a:ext cx="6235764" cy="615553"/>
          </a:xfrm>
          <a:prstGeom prst="rect">
            <a:avLst/>
          </a:prstGeom>
          <a:noFill/>
        </p:spPr>
        <p:txBody>
          <a:bodyPr wrap="square">
            <a:spAutoFit/>
          </a:bodyPr>
          <a:lstStyle/>
          <a:p>
            <a:r>
              <a:rPr lang="en-US" altLang="zh-CN" sz="1600" dirty="0"/>
              <a:t>2009-2017</a:t>
            </a:r>
            <a:r>
              <a:rPr lang="zh-CN" altLang="en-US" sz="1600" dirty="0"/>
              <a:t>年，中国乡村市政公共设施投资规模复合增速高达</a:t>
            </a:r>
            <a:r>
              <a:rPr lang="en-US" altLang="zh-CN" sz="1600" dirty="0"/>
              <a:t>12.69%</a:t>
            </a:r>
            <a:r>
              <a:rPr lang="zh-CN" altLang="en-US" sz="1600" dirty="0"/>
              <a:t>。</a:t>
            </a:r>
            <a:r>
              <a:rPr lang="en-US" altLang="zh-CN" sz="1600" dirty="0"/>
              <a:t>2017</a:t>
            </a:r>
            <a:r>
              <a:rPr lang="zh-CN" altLang="en-US" sz="1600" dirty="0"/>
              <a:t>年，市政公共设施建设规模高达</a:t>
            </a:r>
            <a:r>
              <a:rPr lang="en-US" altLang="zh-CN" sz="1600" dirty="0"/>
              <a:t>2529</a:t>
            </a:r>
            <a:r>
              <a:rPr lang="zh-CN" altLang="en-US" sz="1600" dirty="0"/>
              <a:t>亿元，同比增长了</a:t>
            </a:r>
            <a:r>
              <a:rPr lang="en-US" altLang="zh-CN" sz="1600" dirty="0"/>
              <a:t>19.3%</a:t>
            </a:r>
            <a:r>
              <a:rPr lang="zh-CN" altLang="en-US" dirty="0"/>
              <a:t>。</a:t>
            </a:r>
          </a:p>
        </p:txBody>
      </p:sp>
      <p:sp>
        <p:nvSpPr>
          <p:cNvPr id="32" name="箭头: 五边形 31">
            <a:extLst>
              <a:ext uri="{FF2B5EF4-FFF2-40B4-BE49-F238E27FC236}">
                <a16:creationId xmlns:a16="http://schemas.microsoft.com/office/drawing/2014/main" id="{9A214BB4-ACBD-4D5B-BB54-C5A8991CAD53}"/>
              </a:ext>
            </a:extLst>
          </p:cNvPr>
          <p:cNvSpPr/>
          <p:nvPr/>
        </p:nvSpPr>
        <p:spPr>
          <a:xfrm>
            <a:off x="5491179" y="5024286"/>
            <a:ext cx="5830413" cy="556182"/>
          </a:xfrm>
          <a:prstGeom prst="homePlate">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7408699A-6F1A-4CDC-81FF-62828E07ADE0}"/>
              </a:ext>
            </a:extLst>
          </p:cNvPr>
          <p:cNvSpPr txBox="1"/>
          <p:nvPr/>
        </p:nvSpPr>
        <p:spPr>
          <a:xfrm>
            <a:off x="5614363" y="5117711"/>
            <a:ext cx="5298245" cy="369332"/>
          </a:xfrm>
          <a:prstGeom prst="rect">
            <a:avLst/>
          </a:prstGeom>
          <a:noFill/>
        </p:spPr>
        <p:txBody>
          <a:bodyPr wrap="none" rtlCol="0">
            <a:spAutoFit/>
          </a:bodyPr>
          <a:lstStyle/>
          <a:p>
            <a:r>
              <a:rPr lang="zh-CN" altLang="en-US" b="1" dirty="0">
                <a:solidFill>
                  <a:schemeClr val="bg1"/>
                </a:solidFill>
              </a:rPr>
              <a:t>乡建模式多元，开发程度不一，建设发展空间巨大</a:t>
            </a:r>
          </a:p>
        </p:txBody>
      </p:sp>
      <p:sp>
        <p:nvSpPr>
          <p:cNvPr id="35" name="文本框 34">
            <a:extLst>
              <a:ext uri="{FF2B5EF4-FFF2-40B4-BE49-F238E27FC236}">
                <a16:creationId xmlns:a16="http://schemas.microsoft.com/office/drawing/2014/main" id="{67D098D3-DD8F-49EE-944A-9A7480FF16C3}"/>
              </a:ext>
            </a:extLst>
          </p:cNvPr>
          <p:cNvSpPr txBox="1"/>
          <p:nvPr/>
        </p:nvSpPr>
        <p:spPr>
          <a:xfrm>
            <a:off x="5491179" y="5684702"/>
            <a:ext cx="6094428" cy="830997"/>
          </a:xfrm>
          <a:prstGeom prst="rect">
            <a:avLst/>
          </a:prstGeom>
          <a:noFill/>
        </p:spPr>
        <p:txBody>
          <a:bodyPr wrap="square">
            <a:spAutoFit/>
          </a:bodyPr>
          <a:lstStyle/>
          <a:p>
            <a:r>
              <a:rPr lang="zh-CN" altLang="en-US" sz="1600" dirty="0"/>
              <a:t>目前各种社会力量积极参与，以老屋改造、民宿开发和农创文创等多元方式大力推动乡村建设，但是不同地区乡村发展与开发程度不一，乡村建设水平整体不高，仍有巨大的发展空间</a:t>
            </a:r>
          </a:p>
        </p:txBody>
      </p:sp>
    </p:spTree>
    <p:extLst>
      <p:ext uri="{BB962C8B-B14F-4D97-AF65-F5344CB8AC3E}">
        <p14:creationId xmlns:p14="http://schemas.microsoft.com/office/powerpoint/2010/main" val="29010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B258F0-8A8C-441A-BD12-86DB44866C30}"/>
              </a:ext>
            </a:extLst>
          </p:cNvPr>
          <p:cNvSpPr/>
          <p:nvPr/>
        </p:nvSpPr>
        <p:spPr>
          <a:xfrm>
            <a:off x="0" y="201295"/>
            <a:ext cx="2759710" cy="629920"/>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7361454-90B8-4FFD-927D-C126FB4C43D9}"/>
              </a:ext>
            </a:extLst>
          </p:cNvPr>
          <p:cNvSpPr txBox="1"/>
          <p:nvPr/>
        </p:nvSpPr>
        <p:spPr>
          <a:xfrm>
            <a:off x="271780" y="313055"/>
            <a:ext cx="4973955" cy="460375"/>
          </a:xfrm>
          <a:prstGeom prst="rect">
            <a:avLst/>
          </a:prstGeom>
          <a:noFill/>
        </p:spPr>
        <p:txBody>
          <a:bodyPr wrap="square" rtlCol="0">
            <a:spAutoFit/>
          </a:bodyPr>
          <a:lstStyle/>
          <a:p>
            <a:r>
              <a:rPr lang="en-US" altLang="zh-CN" sz="2400" b="1" dirty="0">
                <a:solidFill>
                  <a:schemeClr val="bg1"/>
                </a:solidFill>
              </a:rPr>
              <a:t>1.1.2 </a:t>
            </a:r>
            <a:r>
              <a:rPr lang="zh-CN" altLang="en-US" sz="2400" b="1" dirty="0">
                <a:solidFill>
                  <a:schemeClr val="bg1"/>
                </a:solidFill>
              </a:rPr>
              <a:t>产业现状</a:t>
            </a:r>
          </a:p>
        </p:txBody>
      </p:sp>
      <p:sp>
        <p:nvSpPr>
          <p:cNvPr id="17" name="文本框 16">
            <a:extLst>
              <a:ext uri="{FF2B5EF4-FFF2-40B4-BE49-F238E27FC236}">
                <a16:creationId xmlns:a16="http://schemas.microsoft.com/office/drawing/2014/main" id="{603A9038-C0EA-4E5C-8D13-1267202773EE}"/>
              </a:ext>
            </a:extLst>
          </p:cNvPr>
          <p:cNvSpPr txBox="1"/>
          <p:nvPr/>
        </p:nvSpPr>
        <p:spPr>
          <a:xfrm>
            <a:off x="1527147" y="3922437"/>
            <a:ext cx="9223475" cy="1200329"/>
          </a:xfrm>
          <a:prstGeom prst="rect">
            <a:avLst/>
          </a:prstGeom>
          <a:noFill/>
        </p:spPr>
        <p:txBody>
          <a:bodyPr wrap="square">
            <a:spAutoFit/>
          </a:bodyPr>
          <a:lstStyle/>
          <a:p>
            <a:pPr marL="266700" indent="266700" algn="just">
              <a:spcAft>
                <a:spcPts val="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随着乡村振兴战略的实施，人居环境的改善为建筑业发展提供了强劲持久的动力，乡村建设将是城市大规模建设后的又一个建筑业的春天。具体而言，建筑企业可以参与特色小镇、田园综合体、美丽乡村、人居环境改造等项目</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，所涉及的建设类型包括乡村规划、旧房改造、新房建设和产业联动建设等。</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D67999A3-35A7-48D5-BE26-28EC04A368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7147" y="1592198"/>
            <a:ext cx="2906590" cy="1938695"/>
          </a:xfrm>
          <a:prstGeom prst="rect">
            <a:avLst/>
          </a:prstGeom>
        </p:spPr>
      </p:pic>
      <p:pic>
        <p:nvPicPr>
          <p:cNvPr id="12" name="图片 11">
            <a:extLst>
              <a:ext uri="{FF2B5EF4-FFF2-40B4-BE49-F238E27FC236}">
                <a16:creationId xmlns:a16="http://schemas.microsoft.com/office/drawing/2014/main" id="{78BD24FB-9AC1-4930-B232-39630F720D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02" t="5475" r="1102" b="5475"/>
          <a:stretch/>
        </p:blipFill>
        <p:spPr>
          <a:xfrm>
            <a:off x="4701601" y="1592198"/>
            <a:ext cx="2906590" cy="1938695"/>
          </a:xfrm>
          <a:prstGeom prst="rect">
            <a:avLst/>
          </a:prstGeom>
        </p:spPr>
      </p:pic>
      <p:pic>
        <p:nvPicPr>
          <p:cNvPr id="14" name="图片 13">
            <a:extLst>
              <a:ext uri="{FF2B5EF4-FFF2-40B4-BE49-F238E27FC236}">
                <a16:creationId xmlns:a16="http://schemas.microsoft.com/office/drawing/2014/main" id="{74DFB024-6529-436B-AE66-B0DED2F69C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03" b="5003"/>
          <a:stretch/>
        </p:blipFill>
        <p:spPr>
          <a:xfrm>
            <a:off x="7876054" y="1592198"/>
            <a:ext cx="2874568" cy="1938695"/>
          </a:xfrm>
          <a:prstGeom prst="rect">
            <a:avLst/>
          </a:prstGeom>
        </p:spPr>
      </p:pic>
      <p:sp>
        <p:nvSpPr>
          <p:cNvPr id="16" name="矩形 15">
            <a:extLst>
              <a:ext uri="{FF2B5EF4-FFF2-40B4-BE49-F238E27FC236}">
                <a16:creationId xmlns:a16="http://schemas.microsoft.com/office/drawing/2014/main" id="{CE8BDB3E-323D-41A0-809E-1AF37DBCC607}"/>
              </a:ext>
            </a:extLst>
          </p:cNvPr>
          <p:cNvSpPr/>
          <p:nvPr/>
        </p:nvSpPr>
        <p:spPr>
          <a:xfrm>
            <a:off x="1527148" y="3066802"/>
            <a:ext cx="2906590" cy="433633"/>
          </a:xfrm>
          <a:prstGeom prst="rect">
            <a:avLst/>
          </a:prstGeom>
          <a:solidFill>
            <a:srgbClr val="5482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67FC5936-0D2B-49EE-8BE7-46D7A72DAC31}"/>
              </a:ext>
            </a:extLst>
          </p:cNvPr>
          <p:cNvSpPr txBox="1"/>
          <p:nvPr/>
        </p:nvSpPr>
        <p:spPr>
          <a:xfrm>
            <a:off x="2413185" y="3098952"/>
            <a:ext cx="1134514" cy="369332"/>
          </a:xfrm>
          <a:prstGeom prst="rect">
            <a:avLst/>
          </a:prstGeom>
          <a:noFill/>
        </p:spPr>
        <p:txBody>
          <a:bodyPr wrap="square">
            <a:spAutoFit/>
          </a:bodyPr>
          <a:lstStyle/>
          <a:p>
            <a:r>
              <a:rPr lang="zh-CN" altLang="en-US" dirty="0">
                <a:solidFill>
                  <a:schemeClr val="bg1"/>
                </a:solidFill>
              </a:rPr>
              <a:t>美丽乡村</a:t>
            </a:r>
          </a:p>
        </p:txBody>
      </p:sp>
      <p:sp>
        <p:nvSpPr>
          <p:cNvPr id="26" name="矩形 25">
            <a:extLst>
              <a:ext uri="{FF2B5EF4-FFF2-40B4-BE49-F238E27FC236}">
                <a16:creationId xmlns:a16="http://schemas.microsoft.com/office/drawing/2014/main" id="{7763318B-36F7-4CF7-9AFE-638C23839051}"/>
              </a:ext>
            </a:extLst>
          </p:cNvPr>
          <p:cNvSpPr/>
          <p:nvPr/>
        </p:nvSpPr>
        <p:spPr>
          <a:xfrm>
            <a:off x="4733623" y="3082749"/>
            <a:ext cx="2874568" cy="433633"/>
          </a:xfrm>
          <a:prstGeom prst="rect">
            <a:avLst/>
          </a:prstGeom>
          <a:solidFill>
            <a:srgbClr val="5482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0C894C53-7500-4DA7-8B55-E4198EE5B479}"/>
              </a:ext>
            </a:extLst>
          </p:cNvPr>
          <p:cNvSpPr txBox="1"/>
          <p:nvPr/>
        </p:nvSpPr>
        <p:spPr>
          <a:xfrm>
            <a:off x="5619660" y="3114899"/>
            <a:ext cx="1134514" cy="369332"/>
          </a:xfrm>
          <a:prstGeom prst="rect">
            <a:avLst/>
          </a:prstGeom>
          <a:noFill/>
        </p:spPr>
        <p:txBody>
          <a:bodyPr wrap="square">
            <a:spAutoFit/>
          </a:bodyPr>
          <a:lstStyle/>
          <a:p>
            <a:r>
              <a:rPr lang="zh-CN" altLang="en-US" dirty="0">
                <a:solidFill>
                  <a:schemeClr val="bg1"/>
                </a:solidFill>
              </a:rPr>
              <a:t>特色小镇</a:t>
            </a:r>
          </a:p>
        </p:txBody>
      </p:sp>
      <p:sp>
        <p:nvSpPr>
          <p:cNvPr id="29" name="矩形 28">
            <a:extLst>
              <a:ext uri="{FF2B5EF4-FFF2-40B4-BE49-F238E27FC236}">
                <a16:creationId xmlns:a16="http://schemas.microsoft.com/office/drawing/2014/main" id="{2774FB89-AE24-42B4-9305-D4B408235DF3}"/>
              </a:ext>
            </a:extLst>
          </p:cNvPr>
          <p:cNvSpPr/>
          <p:nvPr/>
        </p:nvSpPr>
        <p:spPr>
          <a:xfrm>
            <a:off x="7899340" y="3082749"/>
            <a:ext cx="2874568" cy="433633"/>
          </a:xfrm>
          <a:prstGeom prst="rect">
            <a:avLst/>
          </a:prstGeom>
          <a:solidFill>
            <a:srgbClr val="5482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56F030AB-DF3B-4EED-AA38-1DDABB8DE4A2}"/>
              </a:ext>
            </a:extLst>
          </p:cNvPr>
          <p:cNvSpPr txBox="1"/>
          <p:nvPr/>
        </p:nvSpPr>
        <p:spPr>
          <a:xfrm>
            <a:off x="8647057" y="3126071"/>
            <a:ext cx="1425663" cy="369332"/>
          </a:xfrm>
          <a:prstGeom prst="rect">
            <a:avLst/>
          </a:prstGeom>
          <a:noFill/>
        </p:spPr>
        <p:txBody>
          <a:bodyPr wrap="square">
            <a:spAutoFit/>
          </a:bodyPr>
          <a:lstStyle/>
          <a:p>
            <a:r>
              <a:rPr lang="zh-CN" altLang="en-US" dirty="0">
                <a:solidFill>
                  <a:schemeClr val="bg1"/>
                </a:solidFill>
              </a:rPr>
              <a:t>田园综合体</a:t>
            </a:r>
          </a:p>
        </p:txBody>
      </p:sp>
      <p:sp>
        <p:nvSpPr>
          <p:cNvPr id="18" name="矩形: 圆角 17">
            <a:extLst>
              <a:ext uri="{FF2B5EF4-FFF2-40B4-BE49-F238E27FC236}">
                <a16:creationId xmlns:a16="http://schemas.microsoft.com/office/drawing/2014/main" id="{10F911BF-BCAB-4C13-BABF-7F16490BC48C}"/>
              </a:ext>
            </a:extLst>
          </p:cNvPr>
          <p:cNvSpPr/>
          <p:nvPr/>
        </p:nvSpPr>
        <p:spPr>
          <a:xfrm>
            <a:off x="1599460" y="5354932"/>
            <a:ext cx="2106609" cy="725864"/>
          </a:xfrm>
          <a:prstGeom prst="roundRect">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04DA7D8C-196F-4164-B8FB-F38DEFA3C033}"/>
              </a:ext>
            </a:extLst>
          </p:cNvPr>
          <p:cNvSpPr txBox="1"/>
          <p:nvPr/>
        </p:nvSpPr>
        <p:spPr>
          <a:xfrm>
            <a:off x="2061466" y="5525501"/>
            <a:ext cx="1388947" cy="400110"/>
          </a:xfrm>
          <a:prstGeom prst="rect">
            <a:avLst/>
          </a:prstGeom>
          <a:noFill/>
        </p:spPr>
        <p:txBody>
          <a:bodyPr wrap="square">
            <a:spAutoFit/>
          </a:bodyPr>
          <a:lstStyle/>
          <a:p>
            <a:r>
              <a:rPr lang="zh-CN" altLang="en-US" sz="2000" b="1" dirty="0"/>
              <a:t>乡村规划</a:t>
            </a:r>
          </a:p>
        </p:txBody>
      </p:sp>
      <p:sp>
        <p:nvSpPr>
          <p:cNvPr id="36" name="矩形: 圆角 35">
            <a:extLst>
              <a:ext uri="{FF2B5EF4-FFF2-40B4-BE49-F238E27FC236}">
                <a16:creationId xmlns:a16="http://schemas.microsoft.com/office/drawing/2014/main" id="{EFCB3DC0-DEDF-4E05-B5F4-9998F167DDC9}"/>
              </a:ext>
            </a:extLst>
          </p:cNvPr>
          <p:cNvSpPr/>
          <p:nvPr/>
        </p:nvSpPr>
        <p:spPr>
          <a:xfrm>
            <a:off x="3967422" y="5354932"/>
            <a:ext cx="2106609" cy="725864"/>
          </a:xfrm>
          <a:prstGeom prst="roundRect">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B0EB3C1-CCB0-48D7-8221-43D53412D6EB}"/>
              </a:ext>
            </a:extLst>
          </p:cNvPr>
          <p:cNvSpPr txBox="1"/>
          <p:nvPr/>
        </p:nvSpPr>
        <p:spPr>
          <a:xfrm>
            <a:off x="4429428" y="5525501"/>
            <a:ext cx="1388947" cy="400110"/>
          </a:xfrm>
          <a:prstGeom prst="rect">
            <a:avLst/>
          </a:prstGeom>
          <a:noFill/>
        </p:spPr>
        <p:txBody>
          <a:bodyPr wrap="square">
            <a:spAutoFit/>
          </a:bodyPr>
          <a:lstStyle/>
          <a:p>
            <a:r>
              <a:rPr lang="zh-CN" altLang="en-US" sz="2000" b="1" dirty="0"/>
              <a:t>旧房改造</a:t>
            </a:r>
          </a:p>
        </p:txBody>
      </p:sp>
      <p:sp>
        <p:nvSpPr>
          <p:cNvPr id="38" name="矩形: 圆角 37">
            <a:extLst>
              <a:ext uri="{FF2B5EF4-FFF2-40B4-BE49-F238E27FC236}">
                <a16:creationId xmlns:a16="http://schemas.microsoft.com/office/drawing/2014/main" id="{4A3DB3AA-7774-4657-9AF2-89A79D6B3FF0}"/>
              </a:ext>
            </a:extLst>
          </p:cNvPr>
          <p:cNvSpPr/>
          <p:nvPr/>
        </p:nvSpPr>
        <p:spPr>
          <a:xfrm>
            <a:off x="6335384" y="5354932"/>
            <a:ext cx="2106609" cy="725864"/>
          </a:xfrm>
          <a:prstGeom prst="roundRect">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B32A0E41-EBF9-435F-826A-EEE90A02E57C}"/>
              </a:ext>
            </a:extLst>
          </p:cNvPr>
          <p:cNvSpPr txBox="1"/>
          <p:nvPr/>
        </p:nvSpPr>
        <p:spPr>
          <a:xfrm>
            <a:off x="6797390" y="5525501"/>
            <a:ext cx="1388947" cy="400110"/>
          </a:xfrm>
          <a:prstGeom prst="rect">
            <a:avLst/>
          </a:prstGeom>
          <a:noFill/>
        </p:spPr>
        <p:txBody>
          <a:bodyPr wrap="square">
            <a:spAutoFit/>
          </a:bodyPr>
          <a:lstStyle/>
          <a:p>
            <a:r>
              <a:rPr lang="zh-CN" altLang="en-US" sz="2000" b="1" dirty="0"/>
              <a:t>新房建设</a:t>
            </a:r>
          </a:p>
        </p:txBody>
      </p:sp>
      <p:sp>
        <p:nvSpPr>
          <p:cNvPr id="40" name="矩形: 圆角 39">
            <a:extLst>
              <a:ext uri="{FF2B5EF4-FFF2-40B4-BE49-F238E27FC236}">
                <a16:creationId xmlns:a16="http://schemas.microsoft.com/office/drawing/2014/main" id="{83E5D928-A688-4E75-8FCC-906CCB0DEE65}"/>
              </a:ext>
            </a:extLst>
          </p:cNvPr>
          <p:cNvSpPr/>
          <p:nvPr/>
        </p:nvSpPr>
        <p:spPr>
          <a:xfrm>
            <a:off x="8667299" y="5354932"/>
            <a:ext cx="2106609" cy="725864"/>
          </a:xfrm>
          <a:prstGeom prst="roundRect">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A63843CF-9E1F-4E91-B378-97AA4C80C9F7}"/>
              </a:ext>
            </a:extLst>
          </p:cNvPr>
          <p:cNvSpPr txBox="1"/>
          <p:nvPr/>
        </p:nvSpPr>
        <p:spPr>
          <a:xfrm>
            <a:off x="9129305" y="5525501"/>
            <a:ext cx="1388947" cy="400110"/>
          </a:xfrm>
          <a:prstGeom prst="rect">
            <a:avLst/>
          </a:prstGeom>
          <a:noFill/>
        </p:spPr>
        <p:txBody>
          <a:bodyPr wrap="square">
            <a:spAutoFit/>
          </a:bodyPr>
          <a:lstStyle/>
          <a:p>
            <a:r>
              <a:rPr lang="zh-CN" altLang="en-US" sz="2000" b="1" dirty="0"/>
              <a:t>产业联动</a:t>
            </a:r>
          </a:p>
        </p:txBody>
      </p:sp>
    </p:spTree>
    <p:extLst>
      <p:ext uri="{BB962C8B-B14F-4D97-AF65-F5344CB8AC3E}">
        <p14:creationId xmlns:p14="http://schemas.microsoft.com/office/powerpoint/2010/main" val="1800843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B258F0-8A8C-441A-BD12-86DB44866C30}"/>
              </a:ext>
            </a:extLst>
          </p:cNvPr>
          <p:cNvSpPr/>
          <p:nvPr/>
        </p:nvSpPr>
        <p:spPr>
          <a:xfrm>
            <a:off x="0" y="201295"/>
            <a:ext cx="2759710" cy="629920"/>
          </a:xfrm>
          <a:prstGeom prst="rect">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7361454-90B8-4FFD-927D-C126FB4C43D9}"/>
              </a:ext>
            </a:extLst>
          </p:cNvPr>
          <p:cNvSpPr txBox="1"/>
          <p:nvPr/>
        </p:nvSpPr>
        <p:spPr>
          <a:xfrm>
            <a:off x="271780" y="313055"/>
            <a:ext cx="4973955" cy="460375"/>
          </a:xfrm>
          <a:prstGeom prst="rect">
            <a:avLst/>
          </a:prstGeom>
          <a:noFill/>
        </p:spPr>
        <p:txBody>
          <a:bodyPr wrap="square" rtlCol="0">
            <a:spAutoFit/>
          </a:bodyPr>
          <a:lstStyle/>
          <a:p>
            <a:r>
              <a:rPr lang="en-US" altLang="zh-CN" sz="2400" b="1" dirty="0">
                <a:solidFill>
                  <a:schemeClr val="bg1"/>
                </a:solidFill>
              </a:rPr>
              <a:t>1.2.1 </a:t>
            </a:r>
            <a:r>
              <a:rPr lang="zh-CN" altLang="en-US" sz="2400" b="1" dirty="0">
                <a:solidFill>
                  <a:schemeClr val="bg1"/>
                </a:solidFill>
              </a:rPr>
              <a:t>产业痛点</a:t>
            </a:r>
          </a:p>
        </p:txBody>
      </p:sp>
      <p:pic>
        <p:nvPicPr>
          <p:cNvPr id="3" name="图片 2">
            <a:extLst>
              <a:ext uri="{FF2B5EF4-FFF2-40B4-BE49-F238E27FC236}">
                <a16:creationId xmlns:a16="http://schemas.microsoft.com/office/drawing/2014/main" id="{50D4E2A1-2607-47A7-A6E2-891A9B21C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43" y="1626715"/>
            <a:ext cx="1124540" cy="1124540"/>
          </a:xfrm>
          <a:prstGeom prst="rect">
            <a:avLst/>
          </a:prstGeom>
        </p:spPr>
      </p:pic>
      <p:sp>
        <p:nvSpPr>
          <p:cNvPr id="24" name="文本框 23">
            <a:extLst>
              <a:ext uri="{FF2B5EF4-FFF2-40B4-BE49-F238E27FC236}">
                <a16:creationId xmlns:a16="http://schemas.microsoft.com/office/drawing/2014/main" id="{6724B64A-3F76-4F11-82B2-8A92D4BA5DDB}"/>
              </a:ext>
            </a:extLst>
          </p:cNvPr>
          <p:cNvSpPr txBox="1"/>
          <p:nvPr/>
        </p:nvSpPr>
        <p:spPr>
          <a:xfrm>
            <a:off x="1913641" y="1463370"/>
            <a:ext cx="3570208" cy="461665"/>
          </a:xfrm>
          <a:prstGeom prst="rect">
            <a:avLst/>
          </a:prstGeom>
          <a:noFill/>
        </p:spPr>
        <p:txBody>
          <a:bodyPr wrap="none" rtlCol="0" anchor="t">
            <a:spAutoFit/>
          </a:bodyPr>
          <a:lstStyle/>
          <a:p>
            <a:r>
              <a:rPr lang="zh-CN" altLang="en-US" sz="2400" b="1" dirty="0">
                <a:sym typeface="+mn-ea"/>
              </a:rPr>
              <a:t>产业结构单一</a:t>
            </a:r>
            <a:r>
              <a:rPr lang="en-US" altLang="zh-CN" sz="2400" b="1" dirty="0">
                <a:sym typeface="+mn-ea"/>
              </a:rPr>
              <a:t>——</a:t>
            </a:r>
            <a:r>
              <a:rPr lang="zh-CN" altLang="en-US" sz="2400" b="1" dirty="0">
                <a:sym typeface="+mn-ea"/>
              </a:rPr>
              <a:t>旅游业</a:t>
            </a:r>
          </a:p>
        </p:txBody>
      </p:sp>
      <p:sp>
        <p:nvSpPr>
          <p:cNvPr id="31" name="文本框 30">
            <a:extLst>
              <a:ext uri="{FF2B5EF4-FFF2-40B4-BE49-F238E27FC236}">
                <a16:creationId xmlns:a16="http://schemas.microsoft.com/office/drawing/2014/main" id="{30B86F20-87EF-4645-8D1A-D7446CD49C71}"/>
              </a:ext>
            </a:extLst>
          </p:cNvPr>
          <p:cNvSpPr txBox="1"/>
          <p:nvPr/>
        </p:nvSpPr>
        <p:spPr>
          <a:xfrm>
            <a:off x="1913641" y="2087832"/>
            <a:ext cx="3638747" cy="1569660"/>
          </a:xfrm>
          <a:prstGeom prst="rect">
            <a:avLst/>
          </a:prstGeom>
          <a:noFill/>
        </p:spPr>
        <p:txBody>
          <a:bodyPr wrap="square">
            <a:spAutoFit/>
          </a:bodyPr>
          <a:lstStyle/>
          <a:p>
            <a:r>
              <a:rPr lang="zh-CN" altLang="en-US" sz="1600" dirty="0"/>
              <a:t>部分人往往以为把村子的旅游业发展起来就是振兴了乡村，不考虑乡村现状而跟风发展乡村旅游业，既吸引不到游客也留不住青年村民。忽视了乡村基础设施建设，产业结构脆弱、后续经营管理不善等等问题。</a:t>
            </a:r>
          </a:p>
        </p:txBody>
      </p:sp>
      <p:pic>
        <p:nvPicPr>
          <p:cNvPr id="10" name="图片 9">
            <a:extLst>
              <a:ext uri="{FF2B5EF4-FFF2-40B4-BE49-F238E27FC236}">
                <a16:creationId xmlns:a16="http://schemas.microsoft.com/office/drawing/2014/main" id="{D62F0595-79F9-475A-ADD7-0F6FA470E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26715"/>
            <a:ext cx="1569660" cy="1569660"/>
          </a:xfrm>
          <a:prstGeom prst="rect">
            <a:avLst/>
          </a:prstGeom>
        </p:spPr>
      </p:pic>
      <p:sp>
        <p:nvSpPr>
          <p:cNvPr id="32" name="文本框 31">
            <a:extLst>
              <a:ext uri="{FF2B5EF4-FFF2-40B4-BE49-F238E27FC236}">
                <a16:creationId xmlns:a16="http://schemas.microsoft.com/office/drawing/2014/main" id="{0882756B-D82A-4EA1-A6D4-B75BC54601CC}"/>
              </a:ext>
            </a:extLst>
          </p:cNvPr>
          <p:cNvSpPr txBox="1"/>
          <p:nvPr/>
        </p:nvSpPr>
        <p:spPr>
          <a:xfrm>
            <a:off x="7665660" y="1465337"/>
            <a:ext cx="3877985" cy="461665"/>
          </a:xfrm>
          <a:prstGeom prst="rect">
            <a:avLst/>
          </a:prstGeom>
          <a:noFill/>
        </p:spPr>
        <p:txBody>
          <a:bodyPr wrap="none" rtlCol="0" anchor="t">
            <a:spAutoFit/>
          </a:bodyPr>
          <a:lstStyle/>
          <a:p>
            <a:r>
              <a:rPr lang="zh-CN" altLang="en-US" sz="2400" b="1" dirty="0">
                <a:sym typeface="+mn-ea"/>
              </a:rPr>
              <a:t>定位模糊，缺乏核心竞争力</a:t>
            </a:r>
          </a:p>
        </p:txBody>
      </p:sp>
      <p:sp>
        <p:nvSpPr>
          <p:cNvPr id="33" name="文本框 32">
            <a:extLst>
              <a:ext uri="{FF2B5EF4-FFF2-40B4-BE49-F238E27FC236}">
                <a16:creationId xmlns:a16="http://schemas.microsoft.com/office/drawing/2014/main" id="{64882886-5370-4A92-B347-2F0FCB6F453A}"/>
              </a:ext>
            </a:extLst>
          </p:cNvPr>
          <p:cNvSpPr txBox="1"/>
          <p:nvPr/>
        </p:nvSpPr>
        <p:spPr>
          <a:xfrm>
            <a:off x="7750796" y="2087832"/>
            <a:ext cx="3877985" cy="1077218"/>
          </a:xfrm>
          <a:prstGeom prst="rect">
            <a:avLst/>
          </a:prstGeom>
          <a:noFill/>
        </p:spPr>
        <p:txBody>
          <a:bodyPr wrap="square">
            <a:spAutoFit/>
          </a:bodyPr>
          <a:lstStyle/>
          <a:p>
            <a:r>
              <a:rPr lang="zh-CN" altLang="en-US" sz="1600" dirty="0"/>
              <a:t>特色小镇兴起，对成功案例的批量复制，设计模式千篇一律，缺乏对乡村特色的挖掘。题材单一，定位模糊，同质化的乡村建设导致乡村缺乏核心、长久的竞争力。</a:t>
            </a:r>
          </a:p>
        </p:txBody>
      </p:sp>
      <p:pic>
        <p:nvPicPr>
          <p:cNvPr id="35" name="图片 34">
            <a:extLst>
              <a:ext uri="{FF2B5EF4-FFF2-40B4-BE49-F238E27FC236}">
                <a16:creationId xmlns:a16="http://schemas.microsoft.com/office/drawing/2014/main" id="{85BE4AA1-B9A8-41C4-85F7-58E2078171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6343" y="4148683"/>
            <a:ext cx="1124540" cy="1124540"/>
          </a:xfrm>
          <a:prstGeom prst="rect">
            <a:avLst/>
          </a:prstGeom>
        </p:spPr>
      </p:pic>
      <p:sp>
        <p:nvSpPr>
          <p:cNvPr id="42" name="文本框 41">
            <a:extLst>
              <a:ext uri="{FF2B5EF4-FFF2-40B4-BE49-F238E27FC236}">
                <a16:creationId xmlns:a16="http://schemas.microsoft.com/office/drawing/2014/main" id="{EB9372CF-9396-41E9-9992-045371DDF5A8}"/>
              </a:ext>
            </a:extLst>
          </p:cNvPr>
          <p:cNvSpPr txBox="1"/>
          <p:nvPr/>
        </p:nvSpPr>
        <p:spPr>
          <a:xfrm>
            <a:off x="1913641" y="3985338"/>
            <a:ext cx="2993127" cy="461665"/>
          </a:xfrm>
          <a:prstGeom prst="rect">
            <a:avLst/>
          </a:prstGeom>
          <a:noFill/>
        </p:spPr>
        <p:txBody>
          <a:bodyPr wrap="none" rtlCol="0" anchor="t">
            <a:spAutoFit/>
          </a:bodyPr>
          <a:lstStyle/>
          <a:p>
            <a:r>
              <a:rPr lang="zh-CN" altLang="en-US" sz="2400" b="1" dirty="0">
                <a:sym typeface="+mn-ea"/>
              </a:rPr>
              <a:t>顶层统筹协调难度大</a:t>
            </a:r>
          </a:p>
        </p:txBody>
      </p:sp>
      <p:sp>
        <p:nvSpPr>
          <p:cNvPr id="43" name="文本框 42">
            <a:extLst>
              <a:ext uri="{FF2B5EF4-FFF2-40B4-BE49-F238E27FC236}">
                <a16:creationId xmlns:a16="http://schemas.microsoft.com/office/drawing/2014/main" id="{91363330-910B-440D-8C8B-D22D63C80747}"/>
              </a:ext>
            </a:extLst>
          </p:cNvPr>
          <p:cNvSpPr txBox="1"/>
          <p:nvPr/>
        </p:nvSpPr>
        <p:spPr>
          <a:xfrm>
            <a:off x="1913641" y="4609800"/>
            <a:ext cx="3638747" cy="1323439"/>
          </a:xfrm>
          <a:prstGeom prst="rect">
            <a:avLst/>
          </a:prstGeom>
          <a:noFill/>
        </p:spPr>
        <p:txBody>
          <a:bodyPr wrap="square">
            <a:spAutoFit/>
          </a:bodyPr>
          <a:lstStyle/>
          <a:p>
            <a:r>
              <a:rPr lang="zh-CN" altLang="en-US" sz="1600" dirty="0"/>
              <a:t>乡村振兴涉及到乡村经济、产业、文化、组织、管理、制度等方方面面，牵涉部门多，工作复杂，统筹难度较大，很容易出现不协调、不合理的现象，尤其是产业规划与空间营建不对位的问题。</a:t>
            </a:r>
          </a:p>
        </p:txBody>
      </p:sp>
      <p:pic>
        <p:nvPicPr>
          <p:cNvPr id="44" name="图片 43">
            <a:extLst>
              <a:ext uri="{FF2B5EF4-FFF2-40B4-BE49-F238E27FC236}">
                <a16:creationId xmlns:a16="http://schemas.microsoft.com/office/drawing/2014/main" id="{6EE79B3B-FE87-46A2-A4BC-124F4ACDA4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04570" y="4150386"/>
            <a:ext cx="1124540" cy="1124540"/>
          </a:xfrm>
          <a:prstGeom prst="rect">
            <a:avLst/>
          </a:prstGeom>
        </p:spPr>
      </p:pic>
      <p:sp>
        <p:nvSpPr>
          <p:cNvPr id="45" name="文本框 44">
            <a:extLst>
              <a:ext uri="{FF2B5EF4-FFF2-40B4-BE49-F238E27FC236}">
                <a16:creationId xmlns:a16="http://schemas.microsoft.com/office/drawing/2014/main" id="{B9C736A0-9736-44D9-A99E-7EF41A29A6BB}"/>
              </a:ext>
            </a:extLst>
          </p:cNvPr>
          <p:cNvSpPr txBox="1"/>
          <p:nvPr/>
        </p:nvSpPr>
        <p:spPr>
          <a:xfrm>
            <a:off x="7561868" y="3987041"/>
            <a:ext cx="2646878" cy="461665"/>
          </a:xfrm>
          <a:prstGeom prst="rect">
            <a:avLst/>
          </a:prstGeom>
          <a:noFill/>
        </p:spPr>
        <p:txBody>
          <a:bodyPr wrap="none" rtlCol="0" anchor="t">
            <a:spAutoFit/>
          </a:bodyPr>
          <a:lstStyle/>
          <a:p>
            <a:r>
              <a:rPr lang="zh-CN" altLang="en-US" sz="2400" b="1" dirty="0">
                <a:sym typeface="+mn-ea"/>
              </a:rPr>
              <a:t>更新水平良莠不齐</a:t>
            </a:r>
          </a:p>
        </p:txBody>
      </p:sp>
      <p:sp>
        <p:nvSpPr>
          <p:cNvPr id="46" name="文本框 45">
            <a:extLst>
              <a:ext uri="{FF2B5EF4-FFF2-40B4-BE49-F238E27FC236}">
                <a16:creationId xmlns:a16="http://schemas.microsoft.com/office/drawing/2014/main" id="{67D3F048-DC51-40F5-83A2-31A165945BAC}"/>
              </a:ext>
            </a:extLst>
          </p:cNvPr>
          <p:cNvSpPr txBox="1"/>
          <p:nvPr/>
        </p:nvSpPr>
        <p:spPr>
          <a:xfrm>
            <a:off x="7561868" y="4611503"/>
            <a:ext cx="3638747" cy="1323439"/>
          </a:xfrm>
          <a:prstGeom prst="rect">
            <a:avLst/>
          </a:prstGeom>
          <a:noFill/>
        </p:spPr>
        <p:txBody>
          <a:bodyPr wrap="square">
            <a:spAutoFit/>
          </a:bodyPr>
          <a:lstStyle/>
          <a:p>
            <a:r>
              <a:rPr lang="zh-CN" altLang="en-US" sz="1600" dirty="0"/>
              <a:t>各地农村农业产业现状和经济基础状况差异较大。乡村建设主体既有政府也有开发商，建设目标的差异也造成了乡村更新水平良莠不齐，缺乏体系化的乡村建设设计咨询。</a:t>
            </a:r>
          </a:p>
        </p:txBody>
      </p:sp>
    </p:spTree>
    <p:extLst>
      <p:ext uri="{BB962C8B-B14F-4D97-AF65-F5344CB8AC3E}">
        <p14:creationId xmlns:p14="http://schemas.microsoft.com/office/powerpoint/2010/main" val="375362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B258F0-8A8C-441A-BD12-86DB44866C30}"/>
              </a:ext>
            </a:extLst>
          </p:cNvPr>
          <p:cNvSpPr/>
          <p:nvPr/>
        </p:nvSpPr>
        <p:spPr>
          <a:xfrm>
            <a:off x="0" y="201295"/>
            <a:ext cx="2759710" cy="629920"/>
          </a:xfrm>
          <a:prstGeom prst="rect">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7361454-90B8-4FFD-927D-C126FB4C43D9}"/>
              </a:ext>
            </a:extLst>
          </p:cNvPr>
          <p:cNvSpPr txBox="1"/>
          <p:nvPr/>
        </p:nvSpPr>
        <p:spPr>
          <a:xfrm>
            <a:off x="271780" y="313055"/>
            <a:ext cx="4973955" cy="460375"/>
          </a:xfrm>
          <a:prstGeom prst="rect">
            <a:avLst/>
          </a:prstGeom>
          <a:noFill/>
        </p:spPr>
        <p:txBody>
          <a:bodyPr wrap="square" rtlCol="0">
            <a:spAutoFit/>
          </a:bodyPr>
          <a:lstStyle/>
          <a:p>
            <a:r>
              <a:rPr lang="en-US" altLang="zh-CN" sz="2400" b="1" dirty="0">
                <a:solidFill>
                  <a:schemeClr val="bg1"/>
                </a:solidFill>
              </a:rPr>
              <a:t>1.2.2 </a:t>
            </a:r>
            <a:r>
              <a:rPr lang="zh-CN" altLang="en-US" sz="2400" b="1" dirty="0">
                <a:solidFill>
                  <a:schemeClr val="bg1"/>
                </a:solidFill>
              </a:rPr>
              <a:t>项目意义</a:t>
            </a:r>
          </a:p>
        </p:txBody>
      </p:sp>
      <p:pic>
        <p:nvPicPr>
          <p:cNvPr id="8" name="图片 7">
            <a:extLst>
              <a:ext uri="{FF2B5EF4-FFF2-40B4-BE49-F238E27FC236}">
                <a16:creationId xmlns:a16="http://schemas.microsoft.com/office/drawing/2014/main" id="{F7F57076-9C15-4F7B-9787-041F63056C86}"/>
              </a:ext>
            </a:extLst>
          </p:cNvPr>
          <p:cNvPicPr>
            <a:picLocks noChangeAspect="1"/>
          </p:cNvPicPr>
          <p:nvPr/>
        </p:nvPicPr>
        <p:blipFill rotWithShape="1">
          <a:blip r:embed="rId2">
            <a:extLst>
              <a:ext uri="{28A0092B-C50C-407E-A947-70E740481C1C}">
                <a14:useLocalDpi xmlns:a14="http://schemas.microsoft.com/office/drawing/2010/main" val="0"/>
              </a:ext>
            </a:extLst>
          </a:blip>
          <a:srcRect t="35765" b="20975"/>
          <a:stretch/>
        </p:blipFill>
        <p:spPr>
          <a:xfrm>
            <a:off x="0" y="1566389"/>
            <a:ext cx="12192000" cy="3516198"/>
          </a:xfrm>
          <a:prstGeom prst="rect">
            <a:avLst/>
          </a:prstGeom>
        </p:spPr>
      </p:pic>
      <p:sp>
        <p:nvSpPr>
          <p:cNvPr id="22" name="矩形 21">
            <a:extLst>
              <a:ext uri="{FF2B5EF4-FFF2-40B4-BE49-F238E27FC236}">
                <a16:creationId xmlns:a16="http://schemas.microsoft.com/office/drawing/2014/main" id="{B9F2A5E0-62BE-4740-B228-33C5D9D5012D}"/>
              </a:ext>
            </a:extLst>
          </p:cNvPr>
          <p:cNvSpPr/>
          <p:nvPr/>
        </p:nvSpPr>
        <p:spPr>
          <a:xfrm>
            <a:off x="6760384" y="1566389"/>
            <a:ext cx="4221843" cy="3516198"/>
          </a:xfrm>
          <a:prstGeom prst="rect">
            <a:avLst/>
          </a:prstGeom>
          <a:solidFill>
            <a:srgbClr val="C3CC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2CFF87B2-DCCF-483B-99B5-3391233EB5CB}"/>
              </a:ext>
            </a:extLst>
          </p:cNvPr>
          <p:cNvSpPr txBox="1"/>
          <p:nvPr/>
        </p:nvSpPr>
        <p:spPr>
          <a:xfrm>
            <a:off x="7364195" y="2151727"/>
            <a:ext cx="3014219" cy="2554545"/>
          </a:xfrm>
          <a:prstGeom prst="rect">
            <a:avLst/>
          </a:prstGeom>
          <a:noFill/>
        </p:spPr>
        <p:txBody>
          <a:bodyPr wrap="square">
            <a:spAutoFit/>
          </a:bodyPr>
          <a:lstStyle/>
          <a:p>
            <a:r>
              <a:rPr lang="zh-CN" altLang="en-US" sz="1600" b="1" dirty="0">
                <a:solidFill>
                  <a:schemeClr val="bg1"/>
                </a:solidFill>
              </a:rPr>
              <a:t>本项目通过对国内外特色田园乡村建设案例的深入分析，归纳近年来乡村建设的趋势与规律，并在此基础上对不同的趋势方向做出合理的价值研判。</a:t>
            </a:r>
            <a:endParaRPr lang="en-US" altLang="zh-CN" sz="1600" b="1" dirty="0">
              <a:solidFill>
                <a:schemeClr val="bg1"/>
              </a:solidFill>
            </a:endParaRPr>
          </a:p>
          <a:p>
            <a:endParaRPr lang="en-US" altLang="zh-CN" sz="1600" b="1" dirty="0">
              <a:solidFill>
                <a:schemeClr val="bg1"/>
              </a:solidFill>
            </a:endParaRPr>
          </a:p>
          <a:p>
            <a:r>
              <a:rPr lang="zh-CN" altLang="en-US" sz="1600" b="1" dirty="0">
                <a:solidFill>
                  <a:schemeClr val="bg1"/>
                </a:solidFill>
              </a:rPr>
              <a:t>从而为咨询对象，即乡村建设主体，提供有关特色田园乡村空间营造的指导原则、适宜流程和具体方法的设计方案。</a:t>
            </a:r>
          </a:p>
        </p:txBody>
      </p:sp>
      <p:sp>
        <p:nvSpPr>
          <p:cNvPr id="14" name="文本框 13">
            <a:extLst>
              <a:ext uri="{FF2B5EF4-FFF2-40B4-BE49-F238E27FC236}">
                <a16:creationId xmlns:a16="http://schemas.microsoft.com/office/drawing/2014/main" id="{E3D0A8C4-A08E-4777-B800-548344BEAEB3}"/>
              </a:ext>
            </a:extLst>
          </p:cNvPr>
          <p:cNvSpPr txBox="1"/>
          <p:nvPr/>
        </p:nvSpPr>
        <p:spPr>
          <a:xfrm>
            <a:off x="253502" y="1762813"/>
            <a:ext cx="5724644" cy="830997"/>
          </a:xfrm>
          <a:prstGeom prst="rect">
            <a:avLst/>
          </a:prstGeom>
          <a:noFill/>
        </p:spPr>
        <p:txBody>
          <a:bodyPr wrap="none" rtlCol="0">
            <a:spAutoFit/>
          </a:bodyPr>
          <a:lstStyle/>
          <a:p>
            <a:r>
              <a:rPr lang="zh-CN" altLang="en-US" sz="2400" b="1" dirty="0">
                <a:solidFill>
                  <a:schemeClr val="bg1"/>
                </a:solidFill>
                <a:latin typeface="方正清刻本悦宋简体" panose="02000000000000000000" pitchFamily="2" charset="-122"/>
                <a:ea typeface="方正清刻本悦宋简体" panose="02000000000000000000" pitchFamily="2" charset="-122"/>
              </a:rPr>
              <a:t>乡村主张</a:t>
            </a:r>
            <a:r>
              <a:rPr lang="en-US" altLang="zh-CN" sz="2400" b="1" dirty="0">
                <a:solidFill>
                  <a:schemeClr val="bg1"/>
                </a:solidFill>
                <a:latin typeface="方正清刻本悦宋简体" panose="02000000000000000000" pitchFamily="2" charset="-122"/>
                <a:ea typeface="方正清刻本悦宋简体" panose="02000000000000000000" pitchFamily="2" charset="-122"/>
              </a:rPr>
              <a:t>——</a:t>
            </a:r>
          </a:p>
          <a:p>
            <a:r>
              <a:rPr lang="zh-CN" altLang="en-US" sz="2400" b="1" dirty="0">
                <a:solidFill>
                  <a:schemeClr val="bg1"/>
                </a:solidFill>
                <a:latin typeface="方正清刻本悦宋简体" panose="02000000000000000000" pitchFamily="2" charset="-122"/>
                <a:ea typeface="方正清刻本悦宋简体" panose="02000000000000000000" pitchFamily="2" charset="-122"/>
              </a:rPr>
              <a:t>特色田园乡村建设空间设计方案的提供商</a:t>
            </a:r>
          </a:p>
        </p:txBody>
      </p:sp>
      <p:sp>
        <p:nvSpPr>
          <p:cNvPr id="29" name="矩形 28">
            <a:extLst>
              <a:ext uri="{FF2B5EF4-FFF2-40B4-BE49-F238E27FC236}">
                <a16:creationId xmlns:a16="http://schemas.microsoft.com/office/drawing/2014/main" id="{639DB49B-E624-4727-BF01-08C596E97952}"/>
              </a:ext>
            </a:extLst>
          </p:cNvPr>
          <p:cNvSpPr/>
          <p:nvPr/>
        </p:nvSpPr>
        <p:spPr>
          <a:xfrm>
            <a:off x="1338606" y="5392132"/>
            <a:ext cx="1914896" cy="3580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GUIDANCE</a:t>
            </a:r>
            <a:endParaRPr lang="zh-CN" altLang="en-US" sz="2400" b="1" dirty="0"/>
          </a:p>
        </p:txBody>
      </p:sp>
      <p:sp>
        <p:nvSpPr>
          <p:cNvPr id="30" name="矩形 29">
            <a:extLst>
              <a:ext uri="{FF2B5EF4-FFF2-40B4-BE49-F238E27FC236}">
                <a16:creationId xmlns:a16="http://schemas.microsoft.com/office/drawing/2014/main" id="{CA6FB75F-81E6-4933-8F4B-DBCB17207090}"/>
              </a:ext>
            </a:extLst>
          </p:cNvPr>
          <p:cNvSpPr/>
          <p:nvPr/>
        </p:nvSpPr>
        <p:spPr>
          <a:xfrm>
            <a:off x="4621471" y="5392132"/>
            <a:ext cx="2713349" cy="358064"/>
          </a:xfrm>
          <a:prstGeom prst="rect">
            <a:avLst/>
          </a:prstGeom>
          <a:solidFill>
            <a:srgbClr val="89C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CONSULTATION</a:t>
            </a:r>
            <a:endParaRPr lang="zh-CN" altLang="en-US" sz="2400" b="1" dirty="0"/>
          </a:p>
        </p:txBody>
      </p:sp>
      <p:sp>
        <p:nvSpPr>
          <p:cNvPr id="34" name="矩形 33">
            <a:extLst>
              <a:ext uri="{FF2B5EF4-FFF2-40B4-BE49-F238E27FC236}">
                <a16:creationId xmlns:a16="http://schemas.microsoft.com/office/drawing/2014/main" id="{D2EFF6F8-9AD9-4120-906A-30D28DAA2D86}"/>
              </a:ext>
            </a:extLst>
          </p:cNvPr>
          <p:cNvSpPr/>
          <p:nvPr/>
        </p:nvSpPr>
        <p:spPr>
          <a:xfrm>
            <a:off x="8268878" y="5392132"/>
            <a:ext cx="2713349" cy="358064"/>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CERTIFICATION</a:t>
            </a:r>
            <a:endParaRPr lang="zh-CN" altLang="en-US" sz="2400" b="1" dirty="0"/>
          </a:p>
        </p:txBody>
      </p:sp>
      <p:sp>
        <p:nvSpPr>
          <p:cNvPr id="15" name="文本框 14">
            <a:extLst>
              <a:ext uri="{FF2B5EF4-FFF2-40B4-BE49-F238E27FC236}">
                <a16:creationId xmlns:a16="http://schemas.microsoft.com/office/drawing/2014/main" id="{8FFB1E60-5664-4942-B781-11084D89D3AE}"/>
              </a:ext>
            </a:extLst>
          </p:cNvPr>
          <p:cNvSpPr txBox="1"/>
          <p:nvPr/>
        </p:nvSpPr>
        <p:spPr>
          <a:xfrm>
            <a:off x="1434279" y="5957643"/>
            <a:ext cx="1723549" cy="400110"/>
          </a:xfrm>
          <a:prstGeom prst="rect">
            <a:avLst/>
          </a:prstGeom>
          <a:noFill/>
        </p:spPr>
        <p:txBody>
          <a:bodyPr wrap="none" rtlCol="0">
            <a:spAutoFit/>
          </a:bodyPr>
          <a:lstStyle/>
          <a:p>
            <a:r>
              <a:rPr lang="zh-CN" altLang="en-US" sz="2000" b="1" dirty="0"/>
              <a:t>乡村建设指南</a:t>
            </a:r>
          </a:p>
        </p:txBody>
      </p:sp>
      <p:sp>
        <p:nvSpPr>
          <p:cNvPr id="36" name="文本框 35">
            <a:extLst>
              <a:ext uri="{FF2B5EF4-FFF2-40B4-BE49-F238E27FC236}">
                <a16:creationId xmlns:a16="http://schemas.microsoft.com/office/drawing/2014/main" id="{D6B9DE55-AE54-4253-AD4F-A40DEF75AE9D}"/>
              </a:ext>
            </a:extLst>
          </p:cNvPr>
          <p:cNvSpPr txBox="1"/>
          <p:nvPr/>
        </p:nvSpPr>
        <p:spPr>
          <a:xfrm>
            <a:off x="5372851" y="5957643"/>
            <a:ext cx="1210588" cy="400110"/>
          </a:xfrm>
          <a:prstGeom prst="rect">
            <a:avLst/>
          </a:prstGeom>
          <a:noFill/>
        </p:spPr>
        <p:txBody>
          <a:bodyPr wrap="none" rtlCol="0">
            <a:spAutoFit/>
          </a:bodyPr>
          <a:lstStyle/>
          <a:p>
            <a:r>
              <a:rPr lang="zh-CN" altLang="en-US" sz="2000" b="1" dirty="0"/>
              <a:t>设计咨询</a:t>
            </a:r>
          </a:p>
        </p:txBody>
      </p:sp>
      <p:sp>
        <p:nvSpPr>
          <p:cNvPr id="37" name="文本框 36">
            <a:extLst>
              <a:ext uri="{FF2B5EF4-FFF2-40B4-BE49-F238E27FC236}">
                <a16:creationId xmlns:a16="http://schemas.microsoft.com/office/drawing/2014/main" id="{2E0E2D8B-D68F-47B3-853E-7311E40B60E8}"/>
              </a:ext>
            </a:extLst>
          </p:cNvPr>
          <p:cNvSpPr txBox="1"/>
          <p:nvPr/>
        </p:nvSpPr>
        <p:spPr>
          <a:xfrm>
            <a:off x="9020258" y="5957643"/>
            <a:ext cx="1210588" cy="400110"/>
          </a:xfrm>
          <a:prstGeom prst="rect">
            <a:avLst/>
          </a:prstGeom>
          <a:noFill/>
        </p:spPr>
        <p:txBody>
          <a:bodyPr wrap="none" rtlCol="0">
            <a:spAutoFit/>
          </a:bodyPr>
          <a:lstStyle/>
          <a:p>
            <a:r>
              <a:rPr lang="zh-CN" altLang="en-US" sz="2000" b="1" dirty="0"/>
              <a:t>评价标准</a:t>
            </a:r>
          </a:p>
        </p:txBody>
      </p:sp>
    </p:spTree>
    <p:extLst>
      <p:ext uri="{BB962C8B-B14F-4D97-AF65-F5344CB8AC3E}">
        <p14:creationId xmlns:p14="http://schemas.microsoft.com/office/powerpoint/2010/main" val="204692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53,&quot;width&quot;:6749}"/>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53,&quot;width&quot;:676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53,&quot;width&quot;:6749}"/>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53,&quot;width&quot;:676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TotalTime>
  <Words>3277</Words>
  <Application>Microsoft Office PowerPoint</Application>
  <PresentationFormat>宽屏</PresentationFormat>
  <Paragraphs>462</Paragraphs>
  <Slides>40</Slides>
  <Notes>9</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40</vt:i4>
      </vt:variant>
    </vt:vector>
  </HeadingPairs>
  <TitlesOfParts>
    <vt:vector size="49" baseType="lpstr">
      <vt:lpstr>等线</vt:lpstr>
      <vt:lpstr>等线 Light</vt:lpstr>
      <vt:lpstr>方正清刻本悦宋简体</vt:lpstr>
      <vt:lpstr>康熙字典体</vt:lpstr>
      <vt:lpstr>Microsoft YaHei</vt:lpstr>
      <vt:lpstr>Alibaba Sans Heavy</vt:lpstr>
      <vt:lpstr>Arial</vt:lpstr>
      <vt:lpstr>Office 主题​​</vt:lpstr>
      <vt:lpstr>1_Office 主题​​</vt:lpstr>
      <vt:lpstr>特色田园乡村建设空间 设计方案的提供商</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团队介绍</vt:lpstr>
      <vt:lpstr>PowerPoint 演示文稿</vt:lpstr>
      <vt:lpstr>团队分工</vt:lpstr>
      <vt:lpstr>团队优势</vt:lpstr>
      <vt:lpstr>PowerPoint 演示文稿</vt:lpstr>
      <vt:lpstr>财务预算</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乡村主张——中国乡村振兴空间方案</dc:title>
  <dc:creator>seuxwj@outlook.com</dc:creator>
  <cp:lastModifiedBy>seuxwj@outlook.com</cp:lastModifiedBy>
  <cp:revision>80</cp:revision>
  <dcterms:created xsi:type="dcterms:W3CDTF">2020-07-05T09:04:00Z</dcterms:created>
  <dcterms:modified xsi:type="dcterms:W3CDTF">2020-07-07T03:34:00Z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